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1"/>
  </p:notesMasterIdLst>
  <p:sldIdLst>
    <p:sldId id="300" r:id="rId3"/>
    <p:sldId id="338" r:id="rId4"/>
    <p:sldId id="302" r:id="rId5"/>
    <p:sldId id="259" r:id="rId6"/>
    <p:sldId id="324" r:id="rId7"/>
    <p:sldId id="325" r:id="rId8"/>
    <p:sldId id="326" r:id="rId9"/>
    <p:sldId id="303" r:id="rId10"/>
    <p:sldId id="304" r:id="rId11"/>
    <p:sldId id="305" r:id="rId12"/>
    <p:sldId id="320" r:id="rId13"/>
    <p:sldId id="322" r:id="rId14"/>
    <p:sldId id="321" r:id="rId15"/>
    <p:sldId id="317" r:id="rId16"/>
    <p:sldId id="327" r:id="rId17"/>
    <p:sldId id="319" r:id="rId18"/>
    <p:sldId id="328" r:id="rId19"/>
    <p:sldId id="339" r:id="rId20"/>
    <p:sldId id="330" r:id="rId21"/>
    <p:sldId id="331" r:id="rId22"/>
    <p:sldId id="332" r:id="rId23"/>
    <p:sldId id="340" r:id="rId24"/>
    <p:sldId id="341" r:id="rId25"/>
    <p:sldId id="333" r:id="rId26"/>
    <p:sldId id="334" r:id="rId27"/>
    <p:sldId id="337" r:id="rId28"/>
    <p:sldId id="318" r:id="rId29"/>
    <p:sldId id="31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3759" autoAdjust="0"/>
  </p:normalViewPr>
  <p:slideViewPr>
    <p:cSldViewPr snapToGrid="0">
      <p:cViewPr varScale="1">
        <p:scale>
          <a:sx n="73" d="100"/>
          <a:sy n="73" d="100"/>
        </p:scale>
        <p:origin x="58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7/19/2020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‹nº›</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that you can draw inspiration from. You will find this diagram within the learner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solution begins with migrating Contoso's SQL Server 2008 R2 database to Azure SQL Database using the Azure Database Migration Service. After performing an assessment using the Data Migration Assistant, Contoso was able to determine that there were no compatibility issues or unsupported features to prevent them from migrating into a fully-managed SQL database service in Azure. Next, the web and API apps are migrated into Azure App Services. In addition, mobile apps, built for Android and iOS using Xamarin, are created to provide access to PolicyConnect. The website, hosted in a Web App, provides the user interface for browser-based clients, whereas the Xamarin Forms-based apps provide the UI to mobile devices. Both the mobile app and website rely on web services hosted in a Function App, which sits behind API Management. An API App is also deployed to host APIs for the legacy Windows Forms desktop application. Light-weight, serverless APIs are provided by Azure Functions and Azure Functions Proxies to provide access to the database and policy documents stored in Blob Storage. Azure API Management is used to create an API Store for development teams and affiliated partners. Sensitive configuration data, like connection strings, are stored in Key Vault and accessed from the APIs or Web App on demand so that these settings never live in their file system. The API App uses the Azure Redis Cache to implement the cache aside pattern, caching data as it is retrieved from SQL Database. A full-text cognitive search pipeline is used to index policy documents in Blob Storage. Cognitive Services are used to enable search index enrichment using cognitive skills in Azure Cognitive Search. PowerApps enable authorized business users to build mobile and web create, read, update, delete (CRUD) applications that interact with SQL Database and Azure Storage, while Microsoft Flow enables them to orchestrations between services such as Office 365 email and services for sending mobile notifications. These orchestrations can be used independently of PowerApps or invoked by PowerApps to provide additional logic. The solution uses user and application identities maintained in Azure AD.</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should Contoso implement the PolicyConnect mobile app?</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Utilize Xamarin within Visual Studio</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services supporting the mobile app backend? Would you suggest a Mobile App or an API App? Why?</a:t>
            </a:r>
          </a:p>
          <a:p>
            <a:pPr lvl="0"/>
            <a:r>
              <a:rPr lang="en-US" sz="2200" dirty="0">
                <a:solidFill>
                  <a:schemeClr val="tx1"/>
                </a:solidFill>
                <a:latin typeface="Segoe UI Semilight" panose="020B0402040204020203" pitchFamily="34" charset="0"/>
                <a:cs typeface="Segoe UI Semilight" panose="020B0402040204020203" pitchFamily="34" charset="0"/>
              </a:rPr>
              <a:t>- In this scenario, either one would work because API Apps and Mobile Apps expose the same functionality that Contoso needs to support the Web App and the APIs that are behind the Web App and the Xamarin mobile application.</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web site?</a:t>
            </a:r>
          </a:p>
          <a:p>
            <a:pPr marL="0" lvl="0" indent="0">
              <a:buFontTx/>
              <a:buNone/>
            </a:pPr>
            <a:r>
              <a:rPr lang="en-US" sz="2200" dirty="0">
                <a:solidFill>
                  <a:schemeClr val="tx1"/>
                </a:solidFill>
                <a:latin typeface="Segoe UI Semilight" panose="020B0402040204020203" pitchFamily="34" charset="0"/>
                <a:cs typeface="Segoe UI Semilight" panose="020B0402040204020203" pitchFamily="34" charset="0"/>
              </a:rPr>
              <a:t>- A Web App</a:t>
            </a:r>
          </a:p>
          <a:p>
            <a:pPr marL="342900" lvl="0" indent="-342900">
              <a:buFontTx/>
              <a:buChar char="-"/>
            </a:pPr>
            <a:endParaRPr lang="en-US" sz="2200" dirty="0">
              <a:solidFill>
                <a:schemeClr val="tx1"/>
              </a:solidFill>
              <a:latin typeface="Segoe UI Semilight" panose="020B0402040204020203" pitchFamily="34" charset="0"/>
              <a:cs typeface="Segoe UI Semilight" panose="020B0402040204020203" pitchFamily="34" charset="0"/>
            </a:endParaRPr>
          </a:p>
          <a:p>
            <a:pPr marL="0" lvl="0" indent="0">
              <a:buFontTx/>
              <a:buNone/>
            </a:pPr>
            <a:r>
              <a:rPr lang="en-US" sz="1200" b="1" kern="1200" dirty="0">
                <a:solidFill>
                  <a:schemeClr val="tx1"/>
                </a:solidFill>
                <a:effectLst/>
                <a:latin typeface="+mn-lt"/>
                <a:ea typeface="+mn-ea"/>
                <a:cs typeface="+mn-cs"/>
              </a:rPr>
              <a:t>What Azure service would provide a light weight, serverless API solution for retrieving policy documents from Azure blob storage?</a:t>
            </a:r>
          </a:p>
          <a:p>
            <a:pPr marL="0" lvl="0" indent="0">
              <a:buFontTx/>
              <a:buNone/>
            </a:pPr>
            <a:r>
              <a:rPr lang="en-US" sz="2200" b="0" dirty="0">
                <a:solidFill>
                  <a:schemeClr val="tx1"/>
                </a:solidFill>
                <a:latin typeface="Segoe UI Semilight" panose="020B0402040204020203" pitchFamily="34" charset="0"/>
                <a:cs typeface="Segoe UI Semilight" panose="020B0402040204020203" pitchFamily="34" charset="0"/>
              </a:rPr>
              <a:t>- Azure Functions Proxies provide an easy way to create serverless APIs, providing a way to break large APIs into multiple function apps (as in a microservices architecture), while still presenting a single API surface for clients.</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would you secure sensitive information used by the web site and APIs?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Rather than storing sensitive application secrets like credentials and database connection strings in the web.config of the Web and API Apps, Contoso should use Key Vault to store these secrets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dirty="0">
                <a:solidFill>
                  <a:schemeClr val="tx1"/>
                </a:solidFill>
                <a:latin typeface="Segoe UI Semilight" panose="020B0402040204020203" pitchFamily="34" charset="0"/>
                <a:cs typeface="Segoe UI Semilight" panose="020B0402040204020203" pitchFamily="34" charset="0"/>
              </a:rPr>
              <a:t>What recommendations can you make to help Contoso manage its API inventory as it grows in the future? Are there services in Azure that can provide a proof of concept *API Store* experience now and serve as path to development in the future?</a:t>
            </a:r>
            <a:r>
              <a:rPr lang="en-US" sz="22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Azure API Management has features to help Contoso quickly build and scale an API ecosystem and grow into the future. APIs can be organized into Product groups to provide organization and AAD integration comes out of the box. It will be relatively easy to develop new customer channels for affiliated partners and provide controlled discoverability and lifecycle management to development teams.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1606450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Segoe UI Semilight" panose="020B0402040204020203" pitchFamily="34" charset="0"/>
                <a:cs typeface="Segoe UI Semilight" panose="020B0402040204020203" pitchFamily="34" charset="0"/>
              </a:rPr>
              <a:t>What patterns and services would you use to reduce load on the database? Implement the scoreboards?</a:t>
            </a:r>
            <a:endParaRPr lang="en-US" sz="22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Use Azure Redis Cache and the cache-aside pattern.</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Check Azure Redis Cache is first on data requests. Return cached copy if exists, fetch from SQL Database if not, then save to Redis Cache. </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Scoreboards can also be implemented with Azure Redis Cache due to support for fast atomic incrementing of the values for any given string key (e.g., the key would be the username, the value the count). To reduce memory requirements for very large counts, use Redis’ HyperLogLog to store the counted value for each user key.</a:t>
            </a:r>
          </a:p>
          <a:p>
            <a:pPr lvl="0"/>
            <a:endParaRPr lang="en-US" sz="2200"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a:t>
            </a:r>
          </a:p>
          <a:p>
            <a:pPr lvl="0"/>
            <a:r>
              <a:rPr lang="en-US" sz="2200" dirty="0">
                <a:solidFill>
                  <a:schemeClr val="tx1"/>
                </a:solidFill>
                <a:latin typeface="Segoe UI Semilight" panose="020B0402040204020203" pitchFamily="34" charset="0"/>
                <a:cs typeface="Segoe UI Semilight" panose="020B0402040204020203" pitchFamily="34" charset="0"/>
              </a:rPr>
              <a:t>- In this approach, as data items are requested, the Azure Redis Cache is first checked to see if it exists there (if it is, then the cached copy is returned). Failing that, the application makes a request directly against SQL Database, but while returning the result to the client it also adds the data item into the Redis Cache. </a:t>
            </a:r>
          </a:p>
          <a:p>
            <a:pPr lvl="0"/>
            <a:r>
              <a:rPr lang="en-US" sz="2200" dirty="0">
                <a:solidFill>
                  <a:schemeClr val="tx1"/>
                </a:solidFill>
                <a:latin typeface="Segoe UI Semilight" panose="020B0402040204020203" pitchFamily="34" charset="0"/>
                <a:cs typeface="Segoe UI Semilight" panose="020B0402040204020203" pitchFamily="34" charset="0"/>
              </a:rPr>
              <a:t>- Scoreboards can be implemented effectively using Azure Redis Cache because of its support for fast atomic incrementing of the values for any given string key (e.g., the key would be the username, the value the count). To reduce memory requirements for very large counts (such as is possible collecting transaction counts per user in perpetuity), they could use Redis’ HyperLogLog to store the counted value for each user key. The HyperLogLog approximates the cardinality of a set the approximates the count of the number of unique items added (with an error rate less than 1%), and uses a fixed size of 12KB.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496915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Given their requirements, how would you enable full text search on the stored policy documents?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Use Azure Cognitive Search and the Indexer for Azure Storage blobs. </a:t>
            </a:r>
          </a:p>
          <a:p>
            <a:pPr lvl="0"/>
            <a:r>
              <a:rPr lang="en-US" sz="2200" dirty="0">
                <a:solidFill>
                  <a:schemeClr val="tx1"/>
                </a:solidFill>
                <a:latin typeface="Segoe UI Semilight" panose="020B0402040204020203" pitchFamily="34" charset="0"/>
                <a:cs typeface="Segoe UI Semilight" panose="020B0402040204020203" pitchFamily="34" charset="0"/>
              </a:rPr>
              <a:t>- For files stored in Azure Storage Blobs, this indexer will full-text index PDFs, Microsoft Office Documents (DOCX, DOC, XLSX, XLS, PPTX, PPT and MSG), HTML, XML, ZIP, EML, JSON, and plain text files. They could then use the Azure Cognitive Search .NET SDK from the API App to kick off searches.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09061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582690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307043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21055">
              <a:buNone/>
            </a:pPr>
            <a:r>
              <a:rPr lang="en-US" sz="2800" b="1" dirty="0">
                <a:solidFill>
                  <a:schemeClr val="tx1"/>
                </a:solidFill>
                <a:latin typeface="Segoe UI Semilight" panose="020B0402040204020203" pitchFamily="34" charset="0"/>
                <a:cs typeface="Segoe UI Semilight" panose="020B0402040204020203" pitchFamily="34" charset="0"/>
              </a:rPr>
              <a:t>How would you enable their business users to create their own internal mobile apps that help them streamline their processes without the time and resource investment required for full scale mobile apps?</a:t>
            </a:r>
            <a:endParaRPr lang="en-US" sz="24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PowerApps would enable business users at Contoso to create their own web and mobile apps that support CRUD functionality against data in SQL DB and Azure Storage Blobs.</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Microsoft Flow, which integrates with PowerApps but can also be used stand-alone, would enable them to create automated processes in ad-hoc fashion. Business users could create these for their own use or share them back with the rest of the organization.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554"/>
            <a:r>
              <a:rPr lang="en-US" dirty="0">
                <a:solidFill>
                  <a:srgbClr val="FFFFFF"/>
                </a:solidFill>
                <a:cs typeface="Segoe UI" panose="020B0502040204020203" pitchFamily="34" charset="0"/>
              </a:rPr>
              <a:t>This could be implemented with Microsoft Flow. </a:t>
            </a:r>
          </a:p>
          <a:p>
            <a:pPr lvl="0" defTabSz="914554"/>
            <a:r>
              <a:rPr lang="en-US" dirty="0">
                <a:solidFill>
                  <a:srgbClr val="FFFFFF"/>
                </a:solidFill>
                <a:cs typeface="Segoe UI" panose="020B0502040204020203" pitchFamily="34" charset="0"/>
              </a:rPr>
              <a:t>The business user would login to Microsoft Flow and create a new flow. It would begin with Office 365, on new email, where the priority flag is set to High. </a:t>
            </a:r>
          </a:p>
          <a:p>
            <a:pPr lvl="0" defTabSz="914554"/>
            <a:r>
              <a:rPr lang="en-US" dirty="0">
                <a:solidFill>
                  <a:srgbClr val="FFFFFF"/>
                </a:solidFill>
                <a:cs typeface="Segoe UI" panose="020B0502040204020203" pitchFamily="34" charset="0"/>
              </a:rPr>
              <a:t>Then a Push notification – send a push notification action would follow that can use the subject and sender of the email in the subject of the notification. </a:t>
            </a:r>
          </a:p>
          <a:p>
            <a:pPr lvl="0" defTabSz="914554"/>
            <a:r>
              <a:rPr lang="en-US" dirty="0">
                <a:solidFill>
                  <a:srgbClr val="FFFFFF"/>
                </a:solidFill>
                <a:cs typeface="Segoe UI" panose="020B0502040204020203" pitchFamily="34" charset="0"/>
              </a:rPr>
              <a:t>The user would save this flow. To receive notifications, the user would need to install the Microsoft Flow app on her mobile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3292590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400" dirty="0">
                <a:solidFill>
                  <a:schemeClr val="tx1"/>
                </a:solidFill>
                <a:latin typeface="Segoe UI Semilight" panose="020B0402040204020203" pitchFamily="34" charset="0"/>
                <a:cs typeface="Segoe UI Semilight" panose="020B0402040204020203" pitchFamily="34" charset="0"/>
              </a:rPr>
              <a:t>* Microsoft Flow allows business users to automate their processes.</a:t>
            </a:r>
          </a:p>
          <a:p>
            <a:pPr lvl="0"/>
            <a:r>
              <a:rPr lang="en-US" sz="2400" dirty="0">
                <a:solidFill>
                  <a:schemeClr val="tx1"/>
                </a:solidFill>
                <a:latin typeface="Segoe UI Semilight" panose="020B0402040204020203" pitchFamily="34" charset="0"/>
                <a:cs typeface="Segoe UI Semilight" panose="020B0402040204020203" pitchFamily="34" charset="0"/>
              </a:rPr>
              <a:t>* Flow will not replace </a:t>
            </a:r>
            <a:r>
              <a:rPr lang="en-US" sz="2200" dirty="0">
                <a:solidFill>
                  <a:schemeClr val="tx1"/>
                </a:solidFill>
                <a:latin typeface="Segoe UI Semilight" panose="020B0402040204020203" pitchFamily="34" charset="0"/>
                <a:cs typeface="Segoe UI Semilight" panose="020B0402040204020203" pitchFamily="34" charset="0"/>
              </a:rPr>
              <a:t>Logic Apps. Logic Apps represent an “advanced” version of Microsoft Flow, providing support for more developer centric tasks, such as integrating API Apps as custom actions, whereas Flow only provides pre-built actions.</a:t>
            </a:r>
            <a:endParaRPr lang="en-US" sz="1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Segoe UI Semilight" panose="020B0402040204020203" pitchFamily="34" charset="0"/>
                <a:cs typeface="Segoe UI Semilight" panose="020B0402040204020203" pitchFamily="34" charset="0"/>
              </a:rPr>
              <a:t>* Azure Key Vault provides a mechanism to store secrets encrypted and securely stored within the confines of specialized hardware called Hardware Security Modules (HSM).</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 proof of concept that demonstrates the capabilities of Azure API Management can be put together quickly and can easily be scaled up to create the API Store experience Contoso is looking for.</a:t>
            </a:r>
            <a:endParaRPr lang="en-US" sz="2400" dirty="0">
              <a:solidFill>
                <a:schemeClr val="tx1"/>
              </a:solidFill>
              <a:latin typeface="Segoe UI Semilight" panose="020B0402040204020203" pitchFamily="34" charset="0"/>
              <a:cs typeface="Segoe UI Semilight" panose="020B0402040204020203" pitchFamily="34" charset="0"/>
            </a:endParaRPr>
          </a:p>
          <a:p>
            <a:pPr lvl="0"/>
            <a:r>
              <a:rPr lang="en-US" sz="2400" dirty="0">
                <a:solidFill>
                  <a:schemeClr val="tx1"/>
                </a:solidFill>
                <a:latin typeface="Segoe UI Semilight" panose="020B0402040204020203" pitchFamily="34" charset="0"/>
                <a:cs typeface="Segoe UI Semilight" panose="020B0402040204020203" pitchFamily="34" charset="0"/>
              </a:rPr>
              <a:t>* It is likely that a feature that was previously built into SQL Server and used from applications directly now runs external to Azure SQL Database in the form of a separate Azure service. Examples include:</a:t>
            </a:r>
          </a:p>
          <a:p>
            <a:pPr lvl="1"/>
            <a:r>
              <a:rPr lang="en-US" sz="2200" b="1" dirty="0">
                <a:solidFill>
                  <a:schemeClr val="tx1"/>
                </a:solidFill>
                <a:latin typeface="Segoe UI Semilight" panose="020B0402040204020203" pitchFamily="34" charset="0"/>
                <a:cs typeface="Segoe UI Semilight" panose="020B0402040204020203" pitchFamily="34" charset="0"/>
              </a:rPr>
              <a:t>Linked servers</a:t>
            </a:r>
            <a:r>
              <a:rPr lang="en-US" sz="2200" dirty="0">
                <a:solidFill>
                  <a:schemeClr val="tx1"/>
                </a:solidFill>
                <a:latin typeface="Segoe UI Semilight" panose="020B0402040204020203" pitchFamily="34" charset="0"/>
                <a:cs typeface="Segoe UI Semilight" panose="020B0402040204020203" pitchFamily="34" charset="0"/>
              </a:rPr>
              <a:t>- are not supported by SQL Server, but cross database read-only querying is possible using elastic database query. </a:t>
            </a:r>
          </a:p>
          <a:p>
            <a:pPr lvl="1"/>
            <a:r>
              <a:rPr lang="en-US" sz="2200" b="1" dirty="0">
                <a:solidFill>
                  <a:schemeClr val="tx1"/>
                </a:solidFill>
                <a:latin typeface="Segoe UI Semilight" panose="020B0402040204020203" pitchFamily="34" charset="0"/>
                <a:cs typeface="Segoe UI Semilight" panose="020B0402040204020203" pitchFamily="34" charset="0"/>
              </a:rPr>
              <a:t>Database Mail</a:t>
            </a:r>
            <a:r>
              <a:rPr lang="en-US" sz="2200" dirty="0">
                <a:solidFill>
                  <a:schemeClr val="tx1"/>
                </a:solidFill>
                <a:latin typeface="Segoe UI Semilight" panose="020B0402040204020203" pitchFamily="34" charset="0"/>
                <a:cs typeface="Segoe UI Semilight" panose="020B0402040204020203" pitchFamily="34" charset="0"/>
              </a:rPr>
              <a:t>- which was used to send email directly from SQL Server is not supported, but there are multiple alternatives (such as using Office 365 and SendGrid) that applications can use to send emails. </a:t>
            </a:r>
          </a:p>
          <a:p>
            <a:pPr lvl="1"/>
            <a:r>
              <a:rPr lang="en-US" sz="2200" b="1" dirty="0">
                <a:solidFill>
                  <a:schemeClr val="tx1"/>
                </a:solidFill>
                <a:latin typeface="Segoe UI Semilight" panose="020B0402040204020203" pitchFamily="34" charset="0"/>
                <a:cs typeface="Segoe UI Semilight" panose="020B0402040204020203" pitchFamily="34" charset="0"/>
              </a:rPr>
              <a:t>SQL Server Agent Jobs</a:t>
            </a:r>
            <a:r>
              <a:rPr lang="en-US" sz="2200" dirty="0">
                <a:solidFill>
                  <a:schemeClr val="tx1"/>
                </a:solidFill>
                <a:latin typeface="Segoe UI Semilight" panose="020B0402040204020203" pitchFamily="34" charset="0"/>
                <a:cs typeface="Segoe UI Semilight" panose="020B0402040204020203" pitchFamily="34" charset="0"/>
              </a:rPr>
              <a:t>- these background processes can usually be migrated to a Web Job (running within an App Service), Azure Functions, or to Cloud Service Worker Role. </a:t>
            </a:r>
          </a:p>
          <a:p>
            <a:pPr lvl="1"/>
            <a:r>
              <a:rPr lang="en-US" sz="2200" b="1" dirty="0">
                <a:solidFill>
                  <a:schemeClr val="tx1"/>
                </a:solidFill>
                <a:latin typeface="Segoe UI Semilight" panose="020B0402040204020203" pitchFamily="34" charset="0"/>
                <a:cs typeface="Segoe UI Semilight" panose="020B0402040204020203" pitchFamily="34" charset="0"/>
              </a:rPr>
              <a:t>Service Broker</a:t>
            </a:r>
            <a:r>
              <a:rPr lang="en-US" sz="2200" dirty="0">
                <a:solidFill>
                  <a:schemeClr val="tx1"/>
                </a:solidFill>
                <a:latin typeface="Segoe UI Semilight" panose="020B0402040204020203" pitchFamily="34" charset="0"/>
                <a:cs typeface="Segoe UI Semilight" panose="020B0402040204020203" pitchFamily="34" charset="0"/>
              </a:rPr>
              <a:t>- numerous alternative messaging options exist in Azure, including Azure Storage Queues and Azure Service Bus Brokered Messaging.</a:t>
            </a:r>
            <a:endParaRPr lang="en-US" sz="1800" dirty="0">
              <a:solidFill>
                <a:schemeClr val="tx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7/19/2020 8:15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dirty="0">
                <a:solidFill>
                  <a:schemeClr val="bg1"/>
                </a:solidFill>
                <a:latin typeface="Segoe UI" panose="020B0502040204020203" pitchFamily="34" charset="0"/>
                <a:cs typeface="Segoe UI" panose="020B0502040204020203" pitchFamily="34" charset="0"/>
              </a:rPr>
              <a:t>Contoso Ltd. is a new company in a very old business. Founded in Auckland, New Zealand, in 2005, by senior life insurance executives, the ambitious new company provides a full range of long-term insurance services to help people who are underinsured.</a:t>
            </a:r>
          </a:p>
          <a:p>
            <a:pPr marL="0" indent="0">
              <a:spcAft>
                <a:spcPts val="882"/>
              </a:spcAft>
              <a:buNone/>
            </a:pPr>
            <a:r>
              <a:rPr lang="en-US" sz="1200" dirty="0">
                <a:solidFill>
                  <a:schemeClr val="bg1"/>
                </a:solidFill>
              </a:rPr>
              <a:t>Almost from the start, the company grew far faster than anticipated. An avalanche of business meant that the original processes created to manage policy documentation became overloaded.  Employees struggled to cope, even as the headcount rose from five to 110 during the first year.</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dirty="0">
                <a:solidFill>
                  <a:schemeClr val="bg1"/>
                </a:solidFill>
              </a:rPr>
              <a:t>Contoso Ltd. implemented PolicyConnect, a custom Windows Forms application used by their staff to input key metadata that includes policy holder information such as insured amount, beneficiary, policy type, and any deductible and out of pocket requirements.  </a:t>
            </a:r>
          </a:p>
          <a:p>
            <a:pPr lvl="0">
              <a:spcAft>
                <a:spcPts val="882"/>
              </a:spcAft>
            </a:pPr>
            <a:r>
              <a:rPr lang="en-US" sz="1200" dirty="0">
                <a:solidFill>
                  <a:schemeClr val="bg1"/>
                </a:solidFill>
              </a:rPr>
              <a:t>Contoso employees access this application which ultimately stores its data in a SQL Server 2008 database, and a file server on their local area network.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Contoso employees rely on email as a workflow engine relative to the document management tasks. They are using Office 365.</a:t>
            </a:r>
          </a:p>
          <a:p>
            <a:pPr>
              <a:spcAft>
                <a:spcPts val="882"/>
              </a:spcAft>
            </a:pPr>
            <a:r>
              <a:rPr lang="en-US" sz="1200" dirty="0">
                <a:solidFill>
                  <a:schemeClr val="bg1"/>
                </a:solidFill>
              </a:rPr>
              <a:t>Executive leadership have frequent challenges in gauging productivity and throughput given the manual workflow</a:t>
            </a:r>
            <a:r>
              <a:rPr lang="en-US" sz="1200" kern="1200" dirty="0">
                <a:solidFill>
                  <a:schemeClr val="tx1"/>
                </a:solidFill>
                <a:effectLst/>
                <a:latin typeface="+mn-lt"/>
                <a:ea typeface="+mn-ea"/>
                <a:cs typeface="+mn-cs"/>
              </a:rPr>
              <a:t>—</a:t>
            </a:r>
            <a:r>
              <a:rPr lang="en-US" sz="1200" dirty="0">
                <a:solidFill>
                  <a:schemeClr val="bg1"/>
                </a:solidFill>
              </a:rPr>
              <a:t>they feel that are blocked in quickly getting to the insights they need because each new question seems to need more custom development.</a:t>
            </a:r>
          </a:p>
          <a:p>
            <a:pPr>
              <a:spcAft>
                <a:spcPts val="882"/>
              </a:spcAft>
            </a:pPr>
            <a:r>
              <a:rPr lang="en-US" sz="1200" dirty="0">
                <a:solidFill>
                  <a:schemeClr val="bg1"/>
                </a:solidFill>
              </a:rPr>
              <a:t>Wants to make their policy holder system available to its employees and brokers via web and mobile applications without requiring VPN, and store policies in cloud storage for retrieval via the new apps.</a:t>
            </a:r>
          </a:p>
          <a:p>
            <a:pPr>
              <a:spcAft>
                <a:spcPts val="882"/>
              </a:spcAft>
            </a:pPr>
            <a:r>
              <a:rPr lang="en-US" sz="1200" dirty="0">
                <a:solidFill>
                  <a:schemeClr val="bg1"/>
                </a:solidFill>
              </a:rPr>
              <a:t>They would like to migrate their SQL Server based database to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Want to ensure they employ best practices for mitigating the impact of repeated querying of the database </a:t>
            </a:r>
          </a:p>
          <a:p>
            <a:pPr>
              <a:spcAft>
                <a:spcPts val="882"/>
              </a:spcAft>
            </a:pPr>
            <a:r>
              <a:rPr lang="en-US" sz="1200" dirty="0">
                <a:solidFill>
                  <a:schemeClr val="bg1"/>
                </a:solidFill>
              </a:rPr>
              <a:t>Looking to implement a scoreboard of sorts that tracks the most active users in a 24-hour period, as well as approximate the number of operations that user performed with the system in perpetuity </a:t>
            </a:r>
          </a:p>
          <a:p>
            <a:pPr>
              <a:spcAft>
                <a:spcPts val="882"/>
              </a:spcAft>
            </a:pPr>
            <a:r>
              <a:rPr lang="en-US" sz="1200" dirty="0">
                <a:solidFill>
                  <a:schemeClr val="bg1"/>
                </a:solidFill>
              </a:rPr>
              <a:t>Want to make sure they have a streamlined way for internal departments to quickly build their own apps to automate time saving micro-processes without having to involve the PolicyConnect development team or ideally, even developers </a:t>
            </a:r>
          </a:p>
          <a:p>
            <a:pPr>
              <a:spcAft>
                <a:spcPts val="882"/>
              </a:spcAft>
            </a:pPr>
            <a:r>
              <a:rPr lang="en-US" sz="1200" dirty="0">
                <a:solidFill>
                  <a:schemeClr val="bg1"/>
                </a:solidFill>
              </a:rPr>
              <a:t>Improve security by externalizing secrets such as connection strings from the web apps and APIs, and storing them in an encrypted location accessible only to authorized services </a:t>
            </a:r>
          </a:p>
          <a:p>
            <a:pPr marL="0" marR="0" lvl="0" indent="0" algn="l" defTabSz="914400" rtl="0" eaLnBrk="1" fontAlgn="auto" latinLnBrk="0" hangingPunct="1">
              <a:lnSpc>
                <a:spcPct val="100000"/>
              </a:lnSpc>
              <a:spcBef>
                <a:spcPts val="0"/>
              </a:spcBef>
              <a:spcAft>
                <a:spcPts val="882"/>
              </a:spcAft>
              <a:buClrTx/>
              <a:buSzTx/>
              <a:buFontTx/>
              <a:buNone/>
              <a:tabLst/>
              <a:defRPr/>
            </a:pPr>
            <a:r>
              <a:rPr lang="en-US" sz="1200" b="0" kern="1200" dirty="0">
                <a:solidFill>
                  <a:schemeClr val="tx1"/>
                </a:solidFill>
                <a:effectLst/>
                <a:latin typeface="+mn-lt"/>
                <a:ea typeface="+mn-ea"/>
                <a:cs typeface="+mn-cs"/>
              </a:rPr>
              <a:t>Contoso has multiple development teams and is concerned about duplication of effort and change management as they move more business logic to APIs. They also are considering opening a subset of APIs to a network of affiliated partners.</a:t>
            </a:r>
          </a:p>
          <a:p>
            <a:pPr>
              <a:spcAft>
                <a:spcPts val="882"/>
              </a:spcAft>
            </a:pPr>
            <a:endParaRPr lang="en-US"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2800" dirty="0">
              <a:solidFill>
                <a:schemeClr val="tx1"/>
              </a:solidFill>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6697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‹nº›</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‹nº›</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8.sv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4.png"/><Relationship Id="rId7"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35.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err="1"/>
              <a:t>Modernização</a:t>
            </a:r>
            <a:r>
              <a:rPr lang="en-US" dirty="0"/>
              <a:t> de </a:t>
            </a:r>
            <a:r>
              <a:rPr lang="en-US" dirty="0" err="1"/>
              <a:t>aplicativos</a:t>
            </a:r>
            <a:endParaRPr lang="en-US" dirty="0"/>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944533" cy="1792326"/>
          </a:xfrm>
        </p:spPr>
        <p:txBody>
          <a:bodyPr/>
          <a:lstStyle/>
          <a:p>
            <a:r>
              <a:rPr lang="en-US" dirty="0"/>
              <a:t>Jaqueline Ramos</a:t>
            </a:r>
          </a:p>
          <a:p>
            <a:r>
              <a:rPr lang="en-US" dirty="0"/>
              <a:t>Rodrigo Guerra</a:t>
            </a:r>
          </a:p>
          <a:p>
            <a:endParaRPr lang="en-US" dirty="0"/>
          </a:p>
          <a:p>
            <a:r>
              <a:rPr lang="en-US" dirty="0"/>
              <a:t>Cloud Solution Architects | App Dev &amp; Infra</a:t>
            </a:r>
          </a:p>
          <a:p>
            <a:r>
              <a:rPr lang="en-US" b="1" dirty="0"/>
              <a:t>One Commercial Partner</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err="1">
                <a:solidFill>
                  <a:schemeClr val="tx1"/>
                </a:solidFill>
                <a:cs typeface="Segoe UI" panose="020B0502040204020203" pitchFamily="34" charset="0"/>
              </a:rPr>
              <a:t>Cenários</a:t>
            </a:r>
            <a:r>
              <a:rPr lang="en-US" sz="4900" dirty="0">
                <a:solidFill>
                  <a:schemeClr val="tx1"/>
                </a:solidFill>
                <a:cs typeface="Segoe UI" panose="020B0502040204020203" pitchFamily="34" charset="0"/>
              </a:rPr>
              <a:t> </a:t>
            </a:r>
            <a:r>
              <a:rPr lang="en-US" sz="4900" dirty="0" err="1">
                <a:solidFill>
                  <a:schemeClr val="tx1"/>
                </a:solidFill>
                <a:cs typeface="Segoe UI" panose="020B0502040204020203" pitchFamily="34" charset="0"/>
              </a:rPr>
              <a:t>comuns</a:t>
            </a:r>
            <a:endParaRPr lang="en-US" sz="3236" dirty="0">
              <a:solidFill>
                <a:schemeClr val="tx1"/>
              </a:solidFill>
              <a:latin typeface="Segoe UI" panose="020B0502040204020203" pitchFamily="34" charset="0"/>
            </a:endParaRPr>
          </a:p>
        </p:txBody>
      </p:sp>
      <p:pic>
        <p:nvPicPr>
          <p:cNvPr id="6" name="Picture 5" descr="The Common scenario for an E-Commerce Website diagram has an Enterprise and an End User connected via an internet tier, a services tier, and a data tier." title="Common scenarios for e-commerce webistes">
            <a:extLst>
              <a:ext uri="{FF2B5EF4-FFF2-40B4-BE49-F238E27FC236}">
                <a16:creationId xmlns:a16="http://schemas.microsoft.com/office/drawing/2014/main" id="{AA30D422-21D5-48DF-B050-B05FA5233430}"/>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a:off x="1630502" y="1080161"/>
            <a:ext cx="8842567" cy="56630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pt-BR" sz="4400" dirty="0">
                <a:solidFill>
                  <a:schemeClr val="tx1"/>
                </a:solidFill>
                <a:latin typeface="Segoe UI Light" panose="020B0502040204020203" pitchFamily="34" charset="0"/>
                <a:cs typeface="Segoe UI Light" panose="020B0502040204020203" pitchFamily="34" charset="0"/>
              </a:rPr>
              <a:t>Etapa 2: projetar a solução</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3096232"/>
          </a:xfrm>
          <a:prstGeom prst="rect">
            <a:avLst/>
          </a:prstGeom>
          <a:noFill/>
        </p:spPr>
        <p:txBody>
          <a:bodyPr wrap="square" lIns="182880" tIns="146304" rIns="182880" bIns="146304" rtlCol="0">
            <a:spAutoFit/>
          </a:bodyPr>
          <a:lstStyle/>
          <a:p>
            <a:pPr>
              <a:lnSpc>
                <a:spcPct val="90000"/>
              </a:lnSpc>
              <a:spcAft>
                <a:spcPts val="600"/>
              </a:spcAft>
            </a:pPr>
            <a:r>
              <a:rPr lang="en-US" sz="3600" dirty="0" err="1">
                <a:latin typeface="+mj-lt"/>
              </a:rPr>
              <a:t>Resultado</a:t>
            </a:r>
            <a:endParaRPr lang="en-US" sz="3600" dirty="0">
              <a:latin typeface="+mj-lt"/>
            </a:endParaRPr>
          </a:p>
          <a:p>
            <a:pPr>
              <a:lnSpc>
                <a:spcPct val="90000"/>
              </a:lnSpc>
              <a:spcAft>
                <a:spcPts val="600"/>
              </a:spcAft>
            </a:pPr>
            <a:r>
              <a:rPr lang="pt-BR" sz="2400" dirty="0">
                <a:latin typeface="Segoe UI Semilight" panose="020B0402040204020203" pitchFamily="34" charset="0"/>
                <a:cs typeface="Segoe UI Semilight" panose="020B0402040204020203" pitchFamily="34" charset="0"/>
              </a:rPr>
              <a:t>Crie uma solução e prepare-se para apresentá-la ao público-alvo em um formato de 5 minutos.</a:t>
            </a:r>
            <a:endParaRPr lang="en-US" sz="2400" dirty="0"/>
          </a:p>
          <a:p>
            <a:pPr>
              <a:lnSpc>
                <a:spcPct val="90000"/>
              </a:lnSpc>
              <a:spcAft>
                <a:spcPts val="600"/>
              </a:spcAft>
            </a:pPr>
            <a:endParaRPr lang="en-US" sz="3600" dirty="0">
              <a:latin typeface="+mj-lt"/>
            </a:endParaRPr>
          </a:p>
          <a:p>
            <a:pPr>
              <a:lnSpc>
                <a:spcPct val="90000"/>
              </a:lnSpc>
              <a:spcAft>
                <a:spcPts val="600"/>
              </a:spcAft>
            </a:pPr>
            <a:r>
              <a:rPr lang="en-US" sz="3600" dirty="0" err="1">
                <a:latin typeface="+mj-lt"/>
              </a:rPr>
              <a:t>Prazo</a:t>
            </a:r>
            <a:endParaRPr lang="en-US" sz="3600" dirty="0">
              <a:latin typeface="+mj-lt"/>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12704718"/>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(5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(15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(10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sz="4400" dirty="0">
                <a:solidFill>
                  <a:schemeClr val="tx1"/>
                </a:solidFill>
                <a:latin typeface="Segoe UI Light" panose="020B0502040204020203" pitchFamily="34" charset="0"/>
                <a:cs typeface="Segoe UI Light" panose="020B0502040204020203" pitchFamily="34" charset="0"/>
              </a:rPr>
              <a:t>Etapa 3: apresentar a solução</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506123"/>
          </a:xfrm>
          <a:prstGeom prst="rect">
            <a:avLst/>
          </a:prstGeom>
          <a:noFill/>
        </p:spPr>
        <p:txBody>
          <a:bodyPr wrap="square" lIns="182880" tIns="146304" rIns="182880" bIns="146304" rtlCol="0">
            <a:spAutoFit/>
          </a:bodyPr>
          <a:lstStyle/>
          <a:p>
            <a:pPr>
              <a:lnSpc>
                <a:spcPct val="90000"/>
              </a:lnSpc>
              <a:spcAft>
                <a:spcPts val="600"/>
              </a:spcAft>
            </a:pPr>
            <a:r>
              <a:rPr lang="en-US" sz="3600" dirty="0" err="1">
                <a:latin typeface="+mj-lt"/>
              </a:rPr>
              <a:t>Resultado</a:t>
            </a:r>
            <a:endParaRPr lang="en-US" sz="3600" dirty="0">
              <a:latin typeface="+mj-lt"/>
            </a:endParaRPr>
          </a:p>
          <a:p>
            <a:pPr>
              <a:lnSpc>
                <a:spcPct val="90000"/>
              </a:lnSpc>
              <a:spcAft>
                <a:spcPts val="600"/>
              </a:spcAft>
            </a:pPr>
            <a:r>
              <a:rPr lang="pt-BR" sz="2400" dirty="0">
                <a:latin typeface="Segoe UI Semilight" panose="020B0402040204020203" pitchFamily="34" charset="0"/>
                <a:cs typeface="Segoe UI Semilight" panose="020B0402040204020203" pitchFamily="34" charset="0"/>
              </a:rPr>
              <a:t>Apresente uma solução para o cliente-alvo em um formato de 5 minutos.</a:t>
            </a:r>
          </a:p>
          <a:p>
            <a:pPr>
              <a:lnSpc>
                <a:spcPct val="90000"/>
              </a:lnSpc>
              <a:spcAft>
                <a:spcPts val="600"/>
              </a:spcAft>
            </a:pPr>
            <a:endParaRPr lang="en-US" sz="2400" dirty="0">
              <a:latin typeface="+mj-lt"/>
            </a:endParaRPr>
          </a:p>
          <a:p>
            <a:pPr>
              <a:lnSpc>
                <a:spcPct val="90000"/>
              </a:lnSpc>
              <a:spcAft>
                <a:spcPts val="600"/>
              </a:spcAft>
            </a:pPr>
            <a:r>
              <a:rPr lang="en-US" sz="3600" dirty="0" err="1">
                <a:latin typeface="+mj-lt"/>
              </a:rPr>
              <a:t>Prazo</a:t>
            </a:r>
            <a:endParaRPr lang="en-US" sz="3600" dirty="0">
              <a:latin typeface="+mj-lt"/>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10 minutes (5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err="1">
                <a:latin typeface="+mj-lt"/>
              </a:rPr>
              <a:t>Instruções</a:t>
            </a:r>
            <a:endParaRPr lang="en-US" sz="3600" dirty="0">
              <a:latin typeface="+mj-lt"/>
            </a:endParaRPr>
          </a:p>
          <a:p>
            <a:pPr marL="457200" lvl="0" indent="-457200">
              <a:buFont typeface="+mj-lt"/>
              <a:buAutoNum type="arabicPeriod"/>
            </a:pPr>
            <a:r>
              <a:rPr lang="pt-BR" sz="2000" dirty="0">
                <a:latin typeface="Segoe UI Semilight" panose="020B0402040204020203" pitchFamily="34" charset="0"/>
                <a:cs typeface="Segoe UI Semilight" panose="020B0402040204020203" pitchFamily="34" charset="0"/>
              </a:rPr>
              <a:t>Emparelhe com outra mesa.</a:t>
            </a:r>
          </a:p>
          <a:p>
            <a:pPr marL="457200" lvl="0" indent="-457200">
              <a:buFont typeface="+mj-lt"/>
              <a:buAutoNum type="arabicPeriod"/>
            </a:pPr>
            <a:r>
              <a:rPr lang="pt-BR" sz="2000" dirty="0">
                <a:latin typeface="Segoe UI Semilight" panose="020B0402040204020203" pitchFamily="34" charset="0"/>
                <a:cs typeface="Segoe UI Semilight" panose="020B0402040204020203" pitchFamily="34" charset="0"/>
              </a:rPr>
              <a:t>Uma mesa é a equipe da Microsoft e a outra mesa é o cliente.</a:t>
            </a:r>
          </a:p>
          <a:p>
            <a:pPr marL="457200" lvl="0" indent="-457200">
              <a:buFont typeface="+mj-lt"/>
              <a:buAutoNum type="arabicPeriod"/>
            </a:pPr>
            <a:r>
              <a:rPr lang="pt-BR" sz="2000" dirty="0">
                <a:latin typeface="Segoe UI Semilight" panose="020B0402040204020203" pitchFamily="34" charset="0"/>
                <a:cs typeface="Segoe UI Semilight" panose="020B0402040204020203" pitchFamily="34" charset="0"/>
              </a:rPr>
              <a:t>A equipe da Microsoft apresenta sua solução proposta ao cliente.</a:t>
            </a:r>
          </a:p>
          <a:p>
            <a:pPr marL="457200" lvl="0" indent="-457200">
              <a:buFont typeface="+mj-lt"/>
              <a:buAutoNum type="arabicPeriod"/>
            </a:pPr>
            <a:r>
              <a:rPr lang="pt-BR" sz="2000" dirty="0">
                <a:latin typeface="Segoe UI Semilight" panose="020B0402040204020203" pitchFamily="34" charset="0"/>
                <a:cs typeface="Segoe UI Semilight" panose="020B0402040204020203" pitchFamily="34" charset="0"/>
              </a:rPr>
              <a:t>O cliente solicita uma das objeções da lista de objeções no estudo de caso.</a:t>
            </a:r>
          </a:p>
          <a:p>
            <a:pPr marL="457200" lvl="0" indent="-457200">
              <a:buFont typeface="+mj-lt"/>
              <a:buAutoNum type="arabicPeriod"/>
            </a:pPr>
            <a:r>
              <a:rPr lang="pt-BR" sz="2000" dirty="0">
                <a:latin typeface="Segoe UI Semilight" panose="020B0402040204020203" pitchFamily="34" charset="0"/>
                <a:cs typeface="Segoe UI Semilight" panose="020B0402040204020203" pitchFamily="34" charset="0"/>
              </a:rPr>
              <a:t>A equipe da Microsoft responde à objeção.</a:t>
            </a:r>
          </a:p>
          <a:p>
            <a:pPr marL="457200" lvl="0" indent="-457200">
              <a:buFont typeface="+mj-lt"/>
              <a:buAutoNum type="arabicPeriod"/>
            </a:pPr>
            <a:r>
              <a:rPr lang="pt-BR" sz="2000" dirty="0">
                <a:latin typeface="Segoe UI Semilight" panose="020B0402040204020203" pitchFamily="34" charset="0"/>
                <a:cs typeface="Segoe UI Semilight" panose="020B0402040204020203" pitchFamily="34" charset="0"/>
              </a:rPr>
              <a:t>A equipe do cliente fornece feedback para a equipe da Microsoft.</a:t>
            </a: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err="1">
                <a:solidFill>
                  <a:schemeClr val="tx1"/>
                </a:solidFill>
                <a:latin typeface="Segoe UI Light" panose="020B0502040204020203" pitchFamily="34" charset="0"/>
                <a:cs typeface="Segoe UI Light" panose="020B0502040204020203" pitchFamily="34" charset="0"/>
              </a:rPr>
              <a:t>Encerramento</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784599"/>
            <a:ext cx="10392664" cy="3339376"/>
          </a:xfrm>
          <a:prstGeom prst="rect">
            <a:avLst/>
          </a:prstGeom>
          <a:noFill/>
        </p:spPr>
        <p:txBody>
          <a:bodyPr wrap="square" lIns="182880" tIns="146304" rIns="182880" bIns="146304" rtlCol="0">
            <a:spAutoFit/>
          </a:bodyPr>
          <a:lstStyle/>
          <a:p>
            <a:pPr>
              <a:lnSpc>
                <a:spcPct val="90000"/>
              </a:lnSpc>
              <a:spcAft>
                <a:spcPts val="600"/>
              </a:spcAft>
            </a:pPr>
            <a:r>
              <a:rPr lang="en-US" sz="3600" dirty="0" err="1">
                <a:latin typeface="+mj-lt"/>
              </a:rPr>
              <a:t>Resultado</a:t>
            </a:r>
            <a:endParaRPr lang="en-US" sz="3600" dirty="0">
              <a:latin typeface="+mj-lt"/>
            </a:endParaRPr>
          </a:p>
          <a:p>
            <a:pPr>
              <a:lnSpc>
                <a:spcPct val="90000"/>
              </a:lnSpc>
              <a:spcAft>
                <a:spcPts val="600"/>
              </a:spcAft>
            </a:pPr>
            <a:r>
              <a:rPr lang="pt-BR" sz="2400" dirty="0">
                <a:latin typeface="Segoe UI Semilight" panose="020B0402040204020203" pitchFamily="34" charset="0"/>
                <a:cs typeface="Segoe UI Semilight" panose="020B0402040204020203" pitchFamily="34" charset="0"/>
              </a:rPr>
              <a:t>Identifique a solução preferida para o estudo de caso. Identifique soluções projetadas por outras equipes.</a:t>
            </a:r>
          </a:p>
          <a:p>
            <a:pPr>
              <a:lnSpc>
                <a:spcPct val="90000"/>
              </a:lnSpc>
              <a:spcAft>
                <a:spcPts val="600"/>
              </a:spcAft>
            </a:pPr>
            <a:endParaRPr lang="en-US" sz="2400" dirty="0"/>
          </a:p>
          <a:p>
            <a:pPr>
              <a:lnSpc>
                <a:spcPct val="90000"/>
              </a:lnSpc>
              <a:spcAft>
                <a:spcPts val="600"/>
              </a:spcAft>
            </a:pPr>
            <a:r>
              <a:rPr lang="en-US" sz="3600" dirty="0" err="1">
                <a:latin typeface="+mj-lt"/>
              </a:rPr>
              <a:t>Prazo</a:t>
            </a:r>
            <a:endParaRPr lang="en-US" sz="3600" dirty="0">
              <a:latin typeface="+mj-lt"/>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10 minutes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err="1">
                <a:solidFill>
                  <a:schemeClr val="tx1"/>
                </a:solidFill>
                <a:cs typeface="Segoe UI" panose="020B0502040204020203" pitchFamily="34" charset="0"/>
              </a:rPr>
              <a:t>Público-alvo</a:t>
            </a:r>
            <a:r>
              <a:rPr lang="en-US" sz="4900" dirty="0">
                <a:solidFill>
                  <a:schemeClr val="tx1"/>
                </a:solidFill>
                <a:cs typeface="Segoe UI" panose="020B0502040204020203" pitchFamily="34" charset="0"/>
              </a:rPr>
              <a:t> </a:t>
            </a:r>
            <a:r>
              <a:rPr lang="en-US" sz="4900" dirty="0" err="1">
                <a:solidFill>
                  <a:schemeClr val="tx1"/>
                </a:solidFill>
                <a:cs typeface="Segoe UI" panose="020B0502040204020203" pitchFamily="34" charset="0"/>
              </a:rPr>
              <a:t>preferido</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pt-BR" sz="2800" dirty="0">
                <a:solidFill>
                  <a:schemeClr val="tx1"/>
                </a:solidFill>
                <a:latin typeface="Segoe UI Semilight" panose="020B0402040204020203" pitchFamily="34" charset="0"/>
                <a:cs typeface="Segoe UI Semilight" panose="020B0402040204020203" pitchFamily="34" charset="0"/>
              </a:rPr>
              <a:t>Charlene </a:t>
            </a:r>
            <a:r>
              <a:rPr lang="pt-BR" sz="2800" dirty="0" err="1">
                <a:solidFill>
                  <a:schemeClr val="tx1"/>
                </a:solidFill>
                <a:latin typeface="Segoe UI Semilight" panose="020B0402040204020203" pitchFamily="34" charset="0"/>
                <a:cs typeface="Segoe UI Semilight" panose="020B0402040204020203" pitchFamily="34" charset="0"/>
              </a:rPr>
              <a:t>Mathis</a:t>
            </a:r>
            <a:r>
              <a:rPr lang="pt-BR" sz="2800" dirty="0">
                <a:solidFill>
                  <a:schemeClr val="tx1"/>
                </a:solidFill>
                <a:latin typeface="Segoe UI Semilight" panose="020B0402040204020203" pitchFamily="34" charset="0"/>
                <a:cs typeface="Segoe UI Semilight" panose="020B0402040204020203" pitchFamily="34" charset="0"/>
              </a:rPr>
              <a:t>, Gerente Geral, </a:t>
            </a:r>
            <a:r>
              <a:rPr lang="pt-BR" sz="2800" dirty="0" err="1">
                <a:solidFill>
                  <a:schemeClr val="tx1"/>
                </a:solidFill>
                <a:latin typeface="Segoe UI Semilight" panose="020B0402040204020203" pitchFamily="34" charset="0"/>
                <a:cs typeface="Segoe UI Semilight" panose="020B0402040204020203" pitchFamily="34" charset="0"/>
              </a:rPr>
              <a:t>Contoso</a:t>
            </a:r>
            <a:r>
              <a:rPr lang="pt-BR" sz="2800" dirty="0">
                <a:solidFill>
                  <a:schemeClr val="tx1"/>
                </a:solidFill>
                <a:latin typeface="Segoe UI Semilight" panose="020B0402040204020203" pitchFamily="34" charset="0"/>
                <a:cs typeface="Segoe UI Semilight" panose="020B0402040204020203" pitchFamily="34" charset="0"/>
              </a:rPr>
              <a:t> Ltd</a:t>
            </a:r>
          </a:p>
          <a:p>
            <a:pPr lvl="1"/>
            <a:endParaRPr lang="pt-BR" sz="2800" dirty="0">
              <a:solidFill>
                <a:schemeClr val="tx1"/>
              </a:solidFill>
              <a:latin typeface="Segoe UI Semilight" panose="020B0402040204020203" pitchFamily="34" charset="0"/>
              <a:cs typeface="Segoe UI Semilight" panose="020B0402040204020203" pitchFamily="34" charset="0"/>
            </a:endParaRPr>
          </a:p>
          <a:p>
            <a:pPr lvl="1"/>
            <a:r>
              <a:rPr lang="pt-BR" sz="2800" dirty="0">
                <a:solidFill>
                  <a:schemeClr val="tx1"/>
                </a:solidFill>
                <a:latin typeface="Segoe UI Semilight" panose="020B0402040204020203" pitchFamily="34" charset="0"/>
                <a:cs typeface="Segoe UI Semilight" panose="020B0402040204020203" pitchFamily="34" charset="0"/>
              </a:rPr>
              <a:t>O público principal são tomadores de decisão de negócios e tecnologia.</a:t>
            </a:r>
          </a:p>
          <a:p>
            <a:pPr lvl="1"/>
            <a:endParaRPr lang="pt-BR" sz="2800" dirty="0">
              <a:solidFill>
                <a:schemeClr val="tx1"/>
              </a:solidFill>
              <a:latin typeface="Segoe UI Semilight" panose="020B0402040204020203" pitchFamily="34" charset="0"/>
              <a:cs typeface="Segoe UI Semilight" panose="020B0402040204020203" pitchFamily="34" charset="0"/>
            </a:endParaRPr>
          </a:p>
          <a:p>
            <a:pPr lvl="1"/>
            <a:r>
              <a:rPr lang="pt-BR" sz="2800" dirty="0">
                <a:solidFill>
                  <a:schemeClr val="tx1"/>
                </a:solidFill>
                <a:latin typeface="Segoe UI Semilight" panose="020B0402040204020203" pitchFamily="34" charset="0"/>
                <a:cs typeface="Segoe UI Semilight" panose="020B0402040204020203" pitchFamily="34" charset="0"/>
              </a:rPr>
              <a:t>Normalmente, conversamos com os gerentes de infraestrutura que se reportam aos </a:t>
            </a:r>
            <a:r>
              <a:rPr lang="pt-BR" sz="2800" dirty="0" err="1">
                <a:solidFill>
                  <a:schemeClr val="tx1"/>
                </a:solidFill>
                <a:latin typeface="Segoe UI Semilight" panose="020B0402040204020203" pitchFamily="34" charset="0"/>
                <a:cs typeface="Segoe UI Semilight" panose="020B0402040204020203" pitchFamily="34" charset="0"/>
              </a:rPr>
              <a:t>CIOs</a:t>
            </a:r>
            <a:r>
              <a:rPr lang="pt-BR" sz="2800" dirty="0">
                <a:solidFill>
                  <a:schemeClr val="tx1"/>
                </a:solidFill>
                <a:latin typeface="Segoe UI Semilight" panose="020B0402040204020203" pitchFamily="34" charset="0"/>
                <a:cs typeface="Segoe UI Semilight" panose="020B0402040204020203" pitchFamily="34" charset="0"/>
              </a:rPr>
              <a:t> ou aos patrocinadores de aplicativos (como um VP LOB, CMO) ou àqueles que representam a TI da unidade de negócios ou aos desenvolvedores que se reportam aos patrocinadores de aplicativos.</a:t>
            </a:r>
            <a:endParaRPr lang="en-US" sz="2800" dirty="0">
              <a:solidFill>
                <a:schemeClr val="tx1"/>
              </a:solidFill>
            </a:endParaRPr>
          </a:p>
        </p:txBody>
      </p:sp>
      <p:pic>
        <p:nvPicPr>
          <p:cNvPr id="4" name="Graphic 3" descr="Preferred audience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igh level architecture diagram of the preferred solution.">
            <a:extLst>
              <a:ext uri="{FF2B5EF4-FFF2-40B4-BE49-F238E27FC236}">
                <a16:creationId xmlns:a16="http://schemas.microsoft.com/office/drawing/2014/main" id="{A54978BA-4BE9-4D55-A633-2797D07AC2BF}"/>
              </a:ext>
            </a:extLst>
          </p:cNvPr>
          <p:cNvPicPr>
            <a:picLocks noChangeAspect="1"/>
          </p:cNvPicPr>
          <p:nvPr/>
        </p:nvPicPr>
        <p:blipFill>
          <a:blip r:embed="rId3"/>
          <a:stretch>
            <a:fillRect/>
          </a:stretch>
        </p:blipFill>
        <p:spPr>
          <a:xfrm>
            <a:off x="1285120" y="1028891"/>
            <a:ext cx="9739074" cy="5668824"/>
          </a:xfrm>
          <a:prstGeom prst="rect">
            <a:avLst/>
          </a:prstGeom>
        </p:spPr>
      </p:pic>
      <p:sp>
        <p:nvSpPr>
          <p:cNvPr id="2" name="Title 1"/>
          <p:cNvSpPr>
            <a:spLocks noGrp="1"/>
          </p:cNvSpPr>
          <p:nvPr>
            <p:ph type="title"/>
          </p:nvPr>
        </p:nvSpPr>
        <p:spPr/>
        <p:txBody>
          <a:bodyPr>
            <a:normAutofit/>
          </a:bodyPr>
          <a:lstStyle/>
          <a:p>
            <a:r>
              <a:rPr lang="en-US" sz="4900" dirty="0" err="1">
                <a:solidFill>
                  <a:schemeClr val="tx1"/>
                </a:solidFill>
                <a:cs typeface="Segoe UI" panose="020B0502040204020203" pitchFamily="34" charset="0"/>
              </a:rPr>
              <a:t>Solução</a:t>
            </a:r>
            <a:r>
              <a:rPr lang="en-US" sz="4900" dirty="0">
                <a:solidFill>
                  <a:schemeClr val="tx1"/>
                </a:solidFill>
                <a:cs typeface="Segoe UI" panose="020B0502040204020203" pitchFamily="34" charset="0"/>
              </a:rPr>
              <a:t> </a:t>
            </a:r>
            <a:r>
              <a:rPr lang="en-US" sz="4900" dirty="0" err="1">
                <a:solidFill>
                  <a:schemeClr val="tx1"/>
                </a:solidFill>
                <a:cs typeface="Segoe UI" panose="020B0502040204020203" pitchFamily="34" charset="0"/>
              </a:rPr>
              <a:t>preferida</a:t>
            </a: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err="1">
                <a:solidFill>
                  <a:schemeClr val="tx1"/>
                </a:solidFill>
                <a:cs typeface="Segoe UI" panose="020B0502040204020203" pitchFamily="34" charset="0"/>
              </a:rPr>
              <a:t>Solução</a:t>
            </a:r>
            <a:r>
              <a:rPr lang="en-US" sz="4900" dirty="0">
                <a:solidFill>
                  <a:schemeClr val="tx1"/>
                </a:solidFill>
                <a:cs typeface="Segoe UI" panose="020B0502040204020203" pitchFamily="34" charset="0"/>
              </a:rPr>
              <a:t> </a:t>
            </a:r>
            <a:r>
              <a:rPr lang="en-US" sz="4900" dirty="0" err="1">
                <a:solidFill>
                  <a:schemeClr val="tx1"/>
                </a:solidFill>
                <a:cs typeface="Segoe UI" panose="020B0502040204020203" pitchFamily="34" charset="0"/>
              </a:rPr>
              <a:t>preferida</a:t>
            </a:r>
            <a:r>
              <a:rPr lang="en-US" sz="4900" dirty="0">
                <a:solidFill>
                  <a:schemeClr val="tx1"/>
                </a:solidFill>
                <a:cs typeface="Segoe UI" panose="020B0502040204020203" pitchFamily="34" charset="0"/>
              </a:rPr>
              <a:t>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379689" cy="5432182"/>
          </a:xfrm>
        </p:spPr>
        <p:txBody>
          <a:bodyPr>
            <a:normAutofit/>
          </a:bodyPr>
          <a:lstStyle/>
          <a:p>
            <a:pPr marL="0" indent="0">
              <a:buNone/>
            </a:pPr>
            <a:r>
              <a:rPr lang="pt-BR" sz="3000" dirty="0">
                <a:solidFill>
                  <a:schemeClr val="tx1"/>
                </a:solidFill>
                <a:latin typeface="+mj-lt"/>
              </a:rPr>
              <a:t>Aplicativos para celular e Web</a:t>
            </a:r>
          </a:p>
          <a:p>
            <a:pPr marL="0" indent="0">
              <a:buNone/>
            </a:pPr>
            <a:r>
              <a:rPr lang="pt-BR" sz="3000" dirty="0">
                <a:solidFill>
                  <a:schemeClr val="tx1"/>
                </a:solidFill>
                <a:latin typeface="+mj-lt"/>
              </a:rPr>
              <a:t>Crie dispositivos móveis com o </a:t>
            </a:r>
            <a:r>
              <a:rPr lang="pt-BR" sz="3000" dirty="0" err="1">
                <a:solidFill>
                  <a:schemeClr val="tx1"/>
                </a:solidFill>
                <a:latin typeface="+mj-lt"/>
              </a:rPr>
              <a:t>Xamarin</a:t>
            </a:r>
            <a:endParaRPr lang="pt-BR" sz="3000" dirty="0">
              <a:solidFill>
                <a:schemeClr val="tx1"/>
              </a:solidFill>
              <a:latin typeface="+mj-lt"/>
            </a:endParaRPr>
          </a:p>
          <a:p>
            <a:pPr marL="0" indent="0">
              <a:buNone/>
            </a:pPr>
            <a:r>
              <a:rPr lang="pt-BR" sz="3000" dirty="0">
                <a:solidFill>
                  <a:schemeClr val="tx1"/>
                </a:solidFill>
                <a:latin typeface="+mj-lt"/>
              </a:rPr>
              <a:t>Use um aplicativo de API para o </a:t>
            </a:r>
            <a:r>
              <a:rPr lang="pt-BR" sz="3000" dirty="0" err="1">
                <a:solidFill>
                  <a:schemeClr val="tx1"/>
                </a:solidFill>
                <a:latin typeface="+mj-lt"/>
              </a:rPr>
              <a:t>back-end</a:t>
            </a:r>
            <a:endParaRPr lang="pt-BR" sz="3000" dirty="0">
              <a:solidFill>
                <a:schemeClr val="tx1"/>
              </a:solidFill>
              <a:latin typeface="+mj-lt"/>
            </a:endParaRPr>
          </a:p>
          <a:p>
            <a:pPr marL="0" indent="0">
              <a:buNone/>
            </a:pPr>
            <a:r>
              <a:rPr lang="pt-BR" sz="3000" dirty="0">
                <a:solidFill>
                  <a:schemeClr val="tx1"/>
                </a:solidFill>
                <a:latin typeface="+mj-lt"/>
              </a:rPr>
              <a:t>Hospedar site com um aplicativo Web</a:t>
            </a:r>
          </a:p>
          <a:p>
            <a:pPr marL="0" indent="0">
              <a:buNone/>
            </a:pPr>
            <a:r>
              <a:rPr lang="pt-BR" sz="3000" dirty="0">
                <a:solidFill>
                  <a:schemeClr val="tx1"/>
                </a:solidFill>
                <a:latin typeface="+mj-lt"/>
              </a:rPr>
              <a:t>Usar Proxies das Funções do Azure</a:t>
            </a:r>
            <a:endParaRPr lang="en-US" sz="3000" dirty="0">
              <a:solidFill>
                <a:schemeClr val="tx1"/>
              </a:solidFill>
            </a:endParaRPr>
          </a:p>
        </p:txBody>
      </p:sp>
      <p:pic>
        <p:nvPicPr>
          <p:cNvPr id="9" name="Picture 8" descr="Xamarin logo">
            <a:extLst>
              <a:ext uri="{FF2B5EF4-FFF2-40B4-BE49-F238E27FC236}">
                <a16:creationId xmlns:a16="http://schemas.microsoft.com/office/drawing/2014/main" id="{478DE890-B711-460F-AFC1-5239F05E5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91" y="4897915"/>
            <a:ext cx="1990744" cy="1782312"/>
          </a:xfrm>
          <a:prstGeom prst="rect">
            <a:avLst/>
          </a:prstGeom>
        </p:spPr>
      </p:pic>
      <p:pic>
        <p:nvPicPr>
          <p:cNvPr id="7" name="Picture 6" descr="API app logo">
            <a:extLst>
              <a:ext uri="{FF2B5EF4-FFF2-40B4-BE49-F238E27FC236}">
                <a16:creationId xmlns:a16="http://schemas.microsoft.com/office/drawing/2014/main" id="{86E92380-47EA-433A-B5A3-34E72F2C423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387373" y="5126077"/>
            <a:ext cx="1325989" cy="1325989"/>
          </a:xfrm>
          <a:prstGeom prst="rect">
            <a:avLst/>
          </a:prstGeom>
        </p:spPr>
      </p:pic>
      <p:pic>
        <p:nvPicPr>
          <p:cNvPr id="5" name="Picture 4" descr="Web App logo">
            <a:extLst>
              <a:ext uri="{FF2B5EF4-FFF2-40B4-BE49-F238E27FC236}">
                <a16:creationId xmlns:a16="http://schemas.microsoft.com/office/drawing/2014/main" id="{46D44F2C-8E3B-403A-8D1D-D06731584748}"/>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795412" y="5126077"/>
            <a:ext cx="1325989" cy="1325989"/>
          </a:xfrm>
          <a:prstGeom prst="rect">
            <a:avLst/>
          </a:prstGeom>
        </p:spPr>
      </p:pic>
      <p:pic>
        <p:nvPicPr>
          <p:cNvPr id="6" name="Picture 5" descr="Mobile device running the PolicyConnect mobile app" title="Mobile device">
            <a:extLst>
              <a:ext uri="{FF2B5EF4-FFF2-40B4-BE49-F238E27FC236}">
                <a16:creationId xmlns:a16="http://schemas.microsoft.com/office/drawing/2014/main" id="{67A62A82-E761-4BD6-B1A0-4368761DCB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9513" y="589540"/>
            <a:ext cx="3310423" cy="590847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err="1">
                <a:solidFill>
                  <a:schemeClr val="tx1"/>
                </a:solidFill>
                <a:cs typeface="Segoe UI" panose="020B0502040204020203" pitchFamily="34" charset="0"/>
              </a:rPr>
              <a:t>Solução</a:t>
            </a:r>
            <a:r>
              <a:rPr lang="en-US" sz="4900" dirty="0">
                <a:solidFill>
                  <a:schemeClr val="tx1"/>
                </a:solidFill>
                <a:cs typeface="Segoe UI" panose="020B0502040204020203" pitchFamily="34" charset="0"/>
              </a:rPr>
              <a:t> </a:t>
            </a:r>
            <a:r>
              <a:rPr lang="en-US" sz="4900" dirty="0" err="1">
                <a:solidFill>
                  <a:schemeClr val="tx1"/>
                </a:solidFill>
                <a:cs typeface="Segoe UI" panose="020B0502040204020203" pitchFamily="34" charset="0"/>
              </a:rPr>
              <a:t>preferida</a:t>
            </a:r>
            <a:r>
              <a:rPr lang="en-US" sz="4900" dirty="0">
                <a:solidFill>
                  <a:schemeClr val="tx1"/>
                </a:solidFill>
                <a:cs typeface="Segoe UI" panose="020B0502040204020203" pitchFamily="34" charset="0"/>
              </a:rPr>
              <a:t>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pt-BR" sz="3600" dirty="0">
                <a:solidFill>
                  <a:schemeClr val="tx1"/>
                </a:solidFill>
                <a:latin typeface="+mj-lt"/>
              </a:rPr>
              <a:t>Aplicativos para celular e Web</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pt-BR" sz="2800" dirty="0">
                <a:solidFill>
                  <a:schemeClr val="tx1"/>
                </a:solidFill>
                <a:latin typeface="Segoe UI Semilight" panose="020B0402040204020203" pitchFamily="34" charset="0"/>
                <a:cs typeface="Segoe UI Semilight" panose="020B0402040204020203" pitchFamily="34" charset="0"/>
              </a:rPr>
              <a:t>Use o Key </a:t>
            </a:r>
            <a:r>
              <a:rPr lang="pt-BR" sz="2800" dirty="0" err="1">
                <a:solidFill>
                  <a:schemeClr val="tx1"/>
                </a:solidFill>
                <a:latin typeface="Segoe UI Semilight" panose="020B0402040204020203" pitchFamily="34" charset="0"/>
                <a:cs typeface="Segoe UI Semilight" panose="020B0402040204020203" pitchFamily="34" charset="0"/>
              </a:rPr>
              <a:t>Vault</a:t>
            </a:r>
            <a:r>
              <a:rPr lang="pt-BR" sz="2800" dirty="0">
                <a:solidFill>
                  <a:schemeClr val="tx1"/>
                </a:solidFill>
                <a:latin typeface="Segoe UI Semilight" panose="020B0402040204020203" pitchFamily="34" charset="0"/>
                <a:cs typeface="Segoe UI Semilight" panose="020B0402040204020203" pitchFamily="34" charset="0"/>
              </a:rPr>
              <a:t> para armazenar segredos de aplicativos confidenciais, como cadeias de conexão de banco de dados.</a:t>
            </a:r>
            <a:endParaRPr lang="en-US" sz="2800" dirty="0">
              <a:solidFill>
                <a:schemeClr val="tx1"/>
              </a:solidFill>
            </a:endParaRPr>
          </a:p>
        </p:txBody>
      </p:sp>
      <p:pic>
        <p:nvPicPr>
          <p:cNvPr id="7" name="Picture 6" descr="Key Vault with secrets">
            <a:extLst>
              <a:ext uri="{FF2B5EF4-FFF2-40B4-BE49-F238E27FC236}">
                <a16:creationId xmlns:a16="http://schemas.microsoft.com/office/drawing/2014/main" id="{AC363439-94E4-4C4A-B75F-D28ED4AFEFE8}"/>
              </a:ext>
            </a:extLst>
          </p:cNvPr>
          <p:cNvPicPr>
            <a:picLocks noChangeAspect="1"/>
          </p:cNvPicPr>
          <p:nvPr/>
        </p:nvPicPr>
        <p:blipFill>
          <a:blip r:embed="rId3"/>
          <a:stretch>
            <a:fillRect/>
          </a:stretch>
        </p:blipFill>
        <p:spPr>
          <a:xfrm>
            <a:off x="1190864" y="3177225"/>
            <a:ext cx="9810272" cy="3197003"/>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err="1">
                <a:solidFill>
                  <a:schemeClr val="tx1"/>
                </a:solidFill>
                <a:cs typeface="Segoe UI" panose="020B0502040204020203" pitchFamily="34" charset="0"/>
              </a:rPr>
              <a:t>Solução</a:t>
            </a:r>
            <a:r>
              <a:rPr lang="en-US" sz="4900" dirty="0">
                <a:solidFill>
                  <a:schemeClr val="tx1"/>
                </a:solidFill>
                <a:cs typeface="Segoe UI" panose="020B0502040204020203" pitchFamily="34" charset="0"/>
              </a:rPr>
              <a:t> </a:t>
            </a:r>
            <a:r>
              <a:rPr lang="en-US" sz="4900" dirty="0" err="1">
                <a:solidFill>
                  <a:schemeClr val="tx1"/>
                </a:solidFill>
                <a:cs typeface="Segoe UI" panose="020B0502040204020203" pitchFamily="34" charset="0"/>
              </a:rPr>
              <a:t>preferida</a:t>
            </a:r>
            <a:r>
              <a:rPr lang="en-US" sz="4900" dirty="0">
                <a:solidFill>
                  <a:schemeClr val="tx1"/>
                </a:solidFill>
                <a:cs typeface="Segoe UI" panose="020B0502040204020203" pitchFamily="34" charset="0"/>
              </a:rPr>
              <a:t>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API Management</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pt-BR" sz="2800" dirty="0">
                <a:solidFill>
                  <a:schemeClr val="tx1"/>
                </a:solidFill>
                <a:latin typeface="Segoe UI Semilight" panose="020B0402040204020203" pitchFamily="34" charset="0"/>
                <a:cs typeface="Segoe UI Semilight" panose="020B0402040204020203" pitchFamily="34" charset="0"/>
              </a:rPr>
              <a:t>A </a:t>
            </a:r>
            <a:r>
              <a:rPr lang="pt-BR" sz="2800" dirty="0" err="1">
                <a:solidFill>
                  <a:schemeClr val="tx1"/>
                </a:solidFill>
                <a:latin typeface="Segoe UI Semilight" panose="020B0402040204020203" pitchFamily="34" charset="0"/>
                <a:cs typeface="Segoe UI Semilight" panose="020B0402040204020203" pitchFamily="34" charset="0"/>
              </a:rPr>
              <a:t>Contoso</a:t>
            </a:r>
            <a:r>
              <a:rPr lang="pt-BR" sz="2800" dirty="0">
                <a:solidFill>
                  <a:schemeClr val="tx1"/>
                </a:solidFill>
                <a:latin typeface="Segoe UI Semilight" panose="020B0402040204020203" pitchFamily="34" charset="0"/>
                <a:cs typeface="Segoe UI Semilight" panose="020B0402040204020203" pitchFamily="34" charset="0"/>
              </a:rPr>
              <a:t> deve usar o Gerenciamento de API do Azure agora para montar uma solução de prova de conceito.</a:t>
            </a:r>
            <a:endParaRPr lang="en-US" sz="2800" dirty="0">
              <a:solidFill>
                <a:schemeClr val="tx1"/>
              </a:solidFill>
            </a:endParaRPr>
          </a:p>
        </p:txBody>
      </p:sp>
      <p:pic>
        <p:nvPicPr>
          <p:cNvPr id="8" name="Picture 7" descr="Azure API Management Icon">
            <a:extLst>
              <a:ext uri="{FF2B5EF4-FFF2-40B4-BE49-F238E27FC236}">
                <a16:creationId xmlns:a16="http://schemas.microsoft.com/office/drawing/2014/main" id="{B2DB38DD-87CB-404E-8FB5-C854DA86A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71" y="3209769"/>
            <a:ext cx="5279283" cy="2771624"/>
          </a:xfrm>
          <a:prstGeom prst="rect">
            <a:avLst/>
          </a:prstGeom>
        </p:spPr>
      </p:pic>
      <p:sp>
        <p:nvSpPr>
          <p:cNvPr id="9" name="Rectangle 8">
            <a:extLst>
              <a:ext uri="{FF2B5EF4-FFF2-40B4-BE49-F238E27FC236}">
                <a16:creationId xmlns:a16="http://schemas.microsoft.com/office/drawing/2014/main" id="{065DE207-C609-474C-B070-5205F304413C}"/>
              </a:ext>
            </a:extLst>
          </p:cNvPr>
          <p:cNvSpPr/>
          <p:nvPr/>
        </p:nvSpPr>
        <p:spPr>
          <a:xfrm>
            <a:off x="929959" y="6027727"/>
            <a:ext cx="3325719" cy="461665"/>
          </a:xfrm>
          <a:prstGeom prst="rect">
            <a:avLst/>
          </a:prstGeom>
        </p:spPr>
        <p:txBody>
          <a:bodyPr wrap="none">
            <a:spAutoFit/>
          </a:bodyPr>
          <a:lstStyle/>
          <a:p>
            <a:r>
              <a:rPr lang="en-US" sz="2400" dirty="0">
                <a:latin typeface="Segoe UI Semilight" panose="020B0402040204020203" pitchFamily="34" charset="0"/>
                <a:cs typeface="Segoe UI Semilight" panose="020B0402040204020203" pitchFamily="34" charset="0"/>
              </a:rPr>
              <a:t>Azure API Management</a:t>
            </a:r>
            <a:endParaRPr lang="en-US" sz="2400" dirty="0"/>
          </a:p>
        </p:txBody>
      </p:sp>
      <p:pic>
        <p:nvPicPr>
          <p:cNvPr id="5" name="Picture 4" descr="API Management overview diagram&#10;&#10;Depicts developers, API managers and API consumers using API Management features to publish, mediate, and consume APIs">
            <a:extLst>
              <a:ext uri="{FF2B5EF4-FFF2-40B4-BE49-F238E27FC236}">
                <a16:creationId xmlns:a16="http://schemas.microsoft.com/office/drawing/2014/main" id="{CA5E667B-6201-4FBF-B306-202A12FA5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922" y="3036434"/>
            <a:ext cx="6426739" cy="3556936"/>
          </a:xfrm>
          <a:prstGeom prst="rect">
            <a:avLst/>
          </a:prstGeom>
        </p:spPr>
      </p:pic>
    </p:spTree>
    <p:extLst>
      <p:ext uri="{BB962C8B-B14F-4D97-AF65-F5344CB8AC3E}">
        <p14:creationId xmlns:p14="http://schemas.microsoft.com/office/powerpoint/2010/main" val="1413970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err="1">
                <a:solidFill>
                  <a:schemeClr val="tx1"/>
                </a:solidFill>
                <a:cs typeface="Segoe UI" panose="020B0502040204020203" pitchFamily="34" charset="0"/>
              </a:rPr>
              <a:t>Solução</a:t>
            </a:r>
            <a:r>
              <a:rPr lang="en-US" sz="4900" dirty="0">
                <a:solidFill>
                  <a:schemeClr val="tx1"/>
                </a:solidFill>
                <a:cs typeface="Segoe UI" panose="020B0502040204020203" pitchFamily="34" charset="0"/>
              </a:rPr>
              <a:t> </a:t>
            </a:r>
            <a:r>
              <a:rPr lang="en-US" sz="4900" dirty="0" err="1">
                <a:solidFill>
                  <a:schemeClr val="tx1"/>
                </a:solidFill>
                <a:cs typeface="Segoe UI" panose="020B0502040204020203" pitchFamily="34" charset="0"/>
              </a:rPr>
              <a:t>preferida</a:t>
            </a:r>
            <a:r>
              <a:rPr lang="en-US" sz="4900" dirty="0">
                <a:solidFill>
                  <a:schemeClr val="tx1"/>
                </a:solidFill>
                <a:cs typeface="Segoe UI" panose="020B0502040204020203" pitchFamily="34" charset="0"/>
              </a:rPr>
              <a:t>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24396" y="1189177"/>
            <a:ext cx="11655840" cy="3768801"/>
          </a:xfrm>
        </p:spPr>
        <p:txBody>
          <a:bodyPr>
            <a:normAutofit/>
          </a:bodyPr>
          <a:lstStyle/>
          <a:p>
            <a:pPr marL="0" indent="0">
              <a:buNone/>
            </a:pPr>
            <a:r>
              <a:rPr lang="en-US" sz="3600" dirty="0" err="1">
                <a:solidFill>
                  <a:schemeClr val="tx1"/>
                </a:solidFill>
                <a:latin typeface="+mj-lt"/>
              </a:rPr>
              <a:t>Gestão</a:t>
            </a:r>
            <a:r>
              <a:rPr lang="en-US" sz="3600" dirty="0">
                <a:solidFill>
                  <a:schemeClr val="tx1"/>
                </a:solidFill>
                <a:latin typeface="+mj-lt"/>
              </a:rPr>
              <a:t> de dados</a:t>
            </a:r>
            <a:br>
              <a:rPr lang="en-US" sz="3600" dirty="0">
                <a:solidFill>
                  <a:schemeClr val="tx1"/>
                </a:solidFill>
                <a:latin typeface="+mj-lt"/>
              </a:rPr>
            </a:br>
            <a:endParaRPr lang="en-US" sz="2000" dirty="0">
              <a:solidFill>
                <a:schemeClr val="tx1"/>
              </a:solidFill>
              <a:latin typeface="+mj-lt"/>
            </a:endParaRPr>
          </a:p>
          <a:p>
            <a:r>
              <a:rPr lang="en-US" sz="2800" dirty="0" err="1">
                <a:solidFill>
                  <a:schemeClr val="tx1"/>
                </a:solidFill>
                <a:latin typeface="Segoe UI Semilight" panose="020B0402040204020203" pitchFamily="34" charset="0"/>
                <a:cs typeface="Segoe UI Semilight" panose="020B0402040204020203" pitchFamily="34" charset="0"/>
              </a:rPr>
              <a:t>Migrar</a:t>
            </a:r>
            <a:r>
              <a:rPr lang="en-US" sz="2800" dirty="0">
                <a:solidFill>
                  <a:schemeClr val="tx1"/>
                </a:solidFill>
                <a:latin typeface="Segoe UI Semilight" panose="020B0402040204020203" pitchFamily="34" charset="0"/>
                <a:cs typeface="Segoe UI Semilight" panose="020B0402040204020203" pitchFamily="34" charset="0"/>
              </a:rPr>
              <a:t> o banco de dados para Azure SQL </a:t>
            </a:r>
            <a:r>
              <a:rPr lang="en-US" sz="2800" dirty="0" err="1">
                <a:solidFill>
                  <a:schemeClr val="tx1"/>
                </a:solidFill>
                <a:latin typeface="Segoe UI Semilight" panose="020B0402040204020203" pitchFamily="34" charset="0"/>
                <a:cs typeface="Segoe UI Semilight" panose="020B0402040204020203" pitchFamily="34" charset="0"/>
              </a:rPr>
              <a:t>usando</a:t>
            </a:r>
            <a:r>
              <a:rPr lang="en-US" sz="2800" dirty="0">
                <a:solidFill>
                  <a:schemeClr val="tx1"/>
                </a:solidFill>
                <a:latin typeface="Segoe UI Semilight" panose="020B0402040204020203" pitchFamily="34" charset="0"/>
                <a:cs typeface="Segoe UI Semilight" panose="020B0402040204020203" pitchFamily="34" charset="0"/>
              </a:rPr>
              <a:t> Database Migration Service</a:t>
            </a:r>
            <a:br>
              <a:rPr lang="en-US" sz="2400" dirty="0">
                <a:solidFill>
                  <a:schemeClr val="tx1"/>
                </a:solidFill>
                <a:latin typeface="Segoe UI Semilight" panose="020B0402040204020203" pitchFamily="34" charset="0"/>
                <a:cs typeface="Segoe UI Semilight" panose="020B0402040204020203" pitchFamily="34" charset="0"/>
              </a:rPr>
            </a:br>
            <a:endParaRPr lang="en-US" sz="2400" dirty="0">
              <a:solidFill>
                <a:schemeClr val="tx1"/>
              </a:solidFill>
            </a:endParaRPr>
          </a:p>
        </p:txBody>
      </p:sp>
      <p:pic>
        <p:nvPicPr>
          <p:cNvPr id="7" name="Picture 6"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D7DB0767-4B5D-44D3-95DD-A311DC803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843" y="2984874"/>
            <a:ext cx="9590314" cy="3807355"/>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sz="4400" dirty="0">
                <a:solidFill>
                  <a:schemeClr val="tx1"/>
                </a:solidFill>
                <a:latin typeface="Segoe UI Light" panose="020B0502040204020203" pitchFamily="34" charset="0"/>
                <a:cs typeface="Segoe UI Light" panose="020B0502040204020203" pitchFamily="34" charset="0"/>
              </a:rPr>
              <a:t>Resumo e objetivos de aprendizagem</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8221617" cy="5896999"/>
          </a:xfrm>
          <a:prstGeom prst="rect">
            <a:avLst/>
          </a:prstGeom>
          <a:noFill/>
        </p:spPr>
        <p:txBody>
          <a:bodyPr wrap="square" lIns="182880" tIns="146304" rIns="182880" bIns="146304" rtlCol="0">
            <a:spAutoFit/>
          </a:bodyPr>
          <a:lstStyle/>
          <a:p>
            <a:r>
              <a:rPr lang="pt-BR" sz="2800" dirty="0"/>
              <a:t>Nesta </a:t>
            </a:r>
            <a:r>
              <a:rPr lang="pt-BR" sz="2800" dirty="0" err="1"/>
              <a:t>whiteboard</a:t>
            </a:r>
            <a:r>
              <a:rPr lang="pt-BR" sz="2800" dirty="0"/>
              <a:t> </a:t>
            </a:r>
            <a:r>
              <a:rPr lang="pt-BR" sz="2800" dirty="0" err="1"/>
              <a:t>session</a:t>
            </a:r>
            <a:r>
              <a:rPr lang="pt-BR" sz="2800" dirty="0"/>
              <a:t>, você trabalha com um grupo para projetar uma solução para modernizar aplicativos e infraestrutura locais herdados, aproveitando os serviços em nuvem. Como parte do esforço de modernização, os aprimoramentos de aplicativos são adicionados usando uma mistura de serviços da Web e móveis, todos protegidos pelo Azure Active </a:t>
            </a:r>
            <a:r>
              <a:rPr lang="pt-BR" sz="2800" dirty="0" err="1"/>
              <a:t>Directory</a:t>
            </a:r>
            <a:r>
              <a:rPr lang="pt-BR" sz="2800" dirty="0"/>
              <a:t>.</a:t>
            </a:r>
          </a:p>
          <a:p>
            <a:endParaRPr lang="pt-BR" sz="2800" dirty="0"/>
          </a:p>
          <a:p>
            <a:r>
              <a:rPr lang="pt-BR" sz="2800" dirty="0"/>
              <a:t>No final deste </a:t>
            </a:r>
            <a:r>
              <a:rPr lang="pt-BR" sz="2800" dirty="0" err="1"/>
              <a:t>whiteboard</a:t>
            </a:r>
            <a:r>
              <a:rPr lang="pt-BR" sz="2800" dirty="0"/>
              <a:t> </a:t>
            </a:r>
            <a:r>
              <a:rPr lang="pt-BR" sz="2800" dirty="0" err="1"/>
              <a:t>session</a:t>
            </a:r>
            <a:r>
              <a:rPr lang="pt-BR" sz="2800" dirty="0"/>
              <a:t>, sua capacidade de projetar um plano de modernização para organizações que desejam mover serviços do local para a nuvem será aprimorada.</a:t>
            </a:r>
            <a:endParaRPr lang="en-US" sz="2800" dirty="0"/>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Redis cache-aside pattern" title="Redis Cache-aside pattern"/>
          <p:cNvSpPr>
            <a:spLocks noGrp="1"/>
          </p:cNvSpPr>
          <p:nvPr>
            <p:ph type="title"/>
          </p:nvPr>
        </p:nvSpPr>
        <p:spPr/>
        <p:txBody>
          <a:bodyPr>
            <a:normAutofit/>
          </a:bodyPr>
          <a:lstStyle/>
          <a:p>
            <a:r>
              <a:rPr lang="en-US" sz="4900" dirty="0" err="1">
                <a:solidFill>
                  <a:schemeClr val="tx1"/>
                </a:solidFill>
                <a:cs typeface="Segoe UI" panose="020B0502040204020203" pitchFamily="34" charset="0"/>
              </a:rPr>
              <a:t>Solução</a:t>
            </a:r>
            <a:r>
              <a:rPr lang="en-US" sz="4900" dirty="0">
                <a:solidFill>
                  <a:schemeClr val="tx1"/>
                </a:solidFill>
                <a:cs typeface="Segoe UI" panose="020B0502040204020203" pitchFamily="34" charset="0"/>
              </a:rPr>
              <a:t> </a:t>
            </a:r>
            <a:r>
              <a:rPr lang="en-US" sz="4900" dirty="0" err="1">
                <a:solidFill>
                  <a:schemeClr val="tx1"/>
                </a:solidFill>
                <a:cs typeface="Segoe UI" panose="020B0502040204020203" pitchFamily="34" charset="0"/>
              </a:rPr>
              <a:t>preferida</a:t>
            </a:r>
            <a:r>
              <a:rPr lang="en-US" sz="4900" dirty="0">
                <a:solidFill>
                  <a:schemeClr val="tx1"/>
                </a:solidFill>
                <a:cs typeface="Segoe UI" panose="020B0502040204020203" pitchFamily="34" charset="0"/>
              </a:rPr>
              <a:t> - 6</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196408" cy="1976761"/>
          </a:xfrm>
        </p:spPr>
        <p:txBody>
          <a:bodyPr>
            <a:normAutofit/>
          </a:bodyPr>
          <a:lstStyle/>
          <a:p>
            <a:pPr marL="0" indent="0">
              <a:buNone/>
            </a:pPr>
            <a:r>
              <a:rPr lang="en-US" sz="3600" dirty="0" err="1">
                <a:solidFill>
                  <a:schemeClr val="tx1"/>
                </a:solidFill>
                <a:latin typeface="+mj-lt"/>
              </a:rPr>
              <a:t>Gestão</a:t>
            </a:r>
            <a:r>
              <a:rPr lang="en-US" sz="3600" dirty="0">
                <a:solidFill>
                  <a:schemeClr val="tx1"/>
                </a:solidFill>
                <a:latin typeface="+mj-lt"/>
              </a:rPr>
              <a:t> de dados</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Use Azure Redis Cache </a:t>
            </a:r>
            <a:r>
              <a:rPr lang="pt-BR" sz="2800" dirty="0">
                <a:solidFill>
                  <a:schemeClr val="tx1"/>
                </a:solidFill>
                <a:latin typeface="Segoe UI Semilight" panose="020B0402040204020203" pitchFamily="34" charset="0"/>
                <a:cs typeface="Segoe UI Semilight" panose="020B0402040204020203" pitchFamily="34" charset="0"/>
              </a:rPr>
              <a:t>para reduzir a carga no banco de dados e implementar placares.</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pic>
        <p:nvPicPr>
          <p:cNvPr id="5" name="Picture 4" descr="Redis cache-aside pattern">
            <a:extLst>
              <a:ext uri="{FF2B5EF4-FFF2-40B4-BE49-F238E27FC236}">
                <a16:creationId xmlns:a16="http://schemas.microsoft.com/office/drawing/2014/main" id="{451D5F83-79C1-4857-80E2-2B31A276FE7E}"/>
              </a:ext>
            </a:extLst>
          </p:cNvPr>
          <p:cNvPicPr>
            <a:picLocks noChangeAspect="1"/>
          </p:cNvPicPr>
          <p:nvPr/>
        </p:nvPicPr>
        <p:blipFill>
          <a:blip r:embed="rId3"/>
          <a:stretch>
            <a:fillRect/>
          </a:stretch>
        </p:blipFill>
        <p:spPr>
          <a:xfrm>
            <a:off x="565391" y="3325786"/>
            <a:ext cx="7431422" cy="3016020"/>
          </a:xfrm>
          <a:prstGeom prst="rect">
            <a:avLst/>
          </a:prstGeom>
        </p:spPr>
      </p:pic>
      <p:sp>
        <p:nvSpPr>
          <p:cNvPr id="23" name="TextBox 22">
            <a:extLst>
              <a:ext uri="{FF2B5EF4-FFF2-40B4-BE49-F238E27FC236}">
                <a16:creationId xmlns:a16="http://schemas.microsoft.com/office/drawing/2014/main" id="{32C83C68-D11E-4192-8BE3-E608C4E23356}"/>
              </a:ext>
            </a:extLst>
          </p:cNvPr>
          <p:cNvSpPr txBox="1"/>
          <p:nvPr/>
        </p:nvSpPr>
        <p:spPr>
          <a:xfrm>
            <a:off x="8544526" y="5513462"/>
            <a:ext cx="2951770" cy="1071062"/>
          </a:xfrm>
          <a:prstGeom prst="rect">
            <a:avLst/>
          </a:prstGeom>
          <a:noFill/>
        </p:spPr>
        <p:txBody>
          <a:bodyPr wrap="none" lIns="182880" tIns="146304" rIns="182880" bIns="146304" rtlCol="0">
            <a:spAutoFit/>
          </a:bodyPr>
          <a:lstStyle/>
          <a:p>
            <a:pPr algn="ctr">
              <a:lnSpc>
                <a:spcPct val="90000"/>
              </a:lnSpc>
              <a:spcAft>
                <a:spcPts val="600"/>
              </a:spcAft>
            </a:pPr>
            <a:r>
              <a:rPr lang="en-US" sz="3200" b="1" dirty="0">
                <a:gradFill>
                  <a:gsLst>
                    <a:gs pos="2917">
                      <a:schemeClr val="tx1"/>
                    </a:gs>
                    <a:gs pos="30000">
                      <a:schemeClr val="tx1"/>
                    </a:gs>
                  </a:gsLst>
                  <a:lin ang="5400000" scaled="0"/>
                </a:gradFill>
              </a:rPr>
              <a:t>Scoreboard</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using HyperLogLog</a:t>
            </a:r>
          </a:p>
        </p:txBody>
      </p:sp>
      <p:pic>
        <p:nvPicPr>
          <p:cNvPr id="4" name="Picture 3" descr="Multiple rows of data are displayed in a Redis HyperLogLog table with a column for username and a column for count.">
            <a:extLst>
              <a:ext uri="{FF2B5EF4-FFF2-40B4-BE49-F238E27FC236}">
                <a16:creationId xmlns:a16="http://schemas.microsoft.com/office/drawing/2014/main" id="{FF153B0C-CAB0-4555-AEB0-91A8067EB069}"/>
              </a:ext>
            </a:extLst>
          </p:cNvPr>
          <p:cNvPicPr>
            <a:picLocks noChangeAspect="1"/>
          </p:cNvPicPr>
          <p:nvPr/>
        </p:nvPicPr>
        <p:blipFill>
          <a:blip r:embed="rId4"/>
          <a:stretch>
            <a:fillRect/>
          </a:stretch>
        </p:blipFill>
        <p:spPr>
          <a:xfrm>
            <a:off x="8544526" y="3196843"/>
            <a:ext cx="3247619" cy="2285714"/>
          </a:xfrm>
          <a:prstGeom prst="rect">
            <a:avLst/>
          </a:prstGeom>
        </p:spPr>
      </p:pic>
    </p:spTree>
    <p:extLst>
      <p:ext uri="{BB962C8B-B14F-4D97-AF65-F5344CB8AC3E}">
        <p14:creationId xmlns:p14="http://schemas.microsoft.com/office/powerpoint/2010/main" val="1098876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err="1">
                <a:solidFill>
                  <a:schemeClr val="tx1"/>
                </a:solidFill>
                <a:cs typeface="Segoe UI" panose="020B0502040204020203" pitchFamily="34" charset="0"/>
              </a:rPr>
              <a:t>Solução</a:t>
            </a:r>
            <a:r>
              <a:rPr lang="en-US" sz="4900" dirty="0">
                <a:solidFill>
                  <a:schemeClr val="tx1"/>
                </a:solidFill>
                <a:cs typeface="Segoe UI" panose="020B0502040204020203" pitchFamily="34" charset="0"/>
              </a:rPr>
              <a:t> </a:t>
            </a:r>
            <a:r>
              <a:rPr lang="en-US" sz="4900" dirty="0" err="1">
                <a:solidFill>
                  <a:schemeClr val="tx1"/>
                </a:solidFill>
                <a:cs typeface="Segoe UI" panose="020B0502040204020203" pitchFamily="34" charset="0"/>
              </a:rPr>
              <a:t>preferida</a:t>
            </a:r>
            <a:r>
              <a:rPr lang="en-US" sz="4900" dirty="0">
                <a:solidFill>
                  <a:schemeClr val="tx1"/>
                </a:solidFill>
                <a:cs typeface="Segoe UI" panose="020B0502040204020203" pitchFamily="34" charset="0"/>
              </a:rPr>
              <a:t> - 7</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err="1">
                <a:solidFill>
                  <a:schemeClr val="tx1"/>
                </a:solidFill>
                <a:latin typeface="+mj-lt"/>
              </a:rPr>
              <a:t>Busca</a:t>
            </a:r>
            <a:endParaRPr lang="en-US" sz="3600" dirty="0">
              <a:solidFill>
                <a:schemeClr val="tx1"/>
              </a:solidFill>
              <a:latin typeface="+mj-lt"/>
            </a:endParaRPr>
          </a:p>
          <a:p>
            <a:pPr marL="0" indent="0">
              <a:buNone/>
            </a:pPr>
            <a:endParaRPr lang="en-US" sz="2000" dirty="0">
              <a:solidFill>
                <a:schemeClr val="tx1"/>
              </a:solidFill>
              <a:latin typeface="+mj-lt"/>
            </a:endParaRPr>
          </a:p>
          <a:p>
            <a:r>
              <a:rPr lang="pt-BR" sz="2800" dirty="0">
                <a:solidFill>
                  <a:schemeClr val="tx1"/>
                </a:solidFill>
                <a:latin typeface="Segoe UI Semilight" panose="020B0402040204020203" pitchFamily="34" charset="0"/>
                <a:cs typeface="Segoe UI Semilight" panose="020B0402040204020203" pitchFamily="34" charset="0"/>
              </a:rPr>
              <a:t>Habilite a pesquisa de texto completo de documentos de política com </a:t>
            </a:r>
            <a:r>
              <a:rPr lang="en-US" sz="2800" dirty="0">
                <a:solidFill>
                  <a:schemeClr val="tx1"/>
                </a:solidFill>
                <a:latin typeface="Segoe UI Semilight" panose="020B0402040204020203" pitchFamily="34" charset="0"/>
                <a:cs typeface="Segoe UI Semilight" panose="020B0402040204020203" pitchFamily="34" charset="0"/>
              </a:rPr>
              <a:t>Azure Cognitive Search.</a:t>
            </a:r>
          </a:p>
          <a:p>
            <a:pPr marL="0" indent="0">
              <a:spcAft>
                <a:spcPts val="882"/>
              </a:spcAft>
              <a:buNone/>
            </a:pPr>
            <a:endParaRPr lang="en-US" sz="1800" dirty="0">
              <a:solidFill>
                <a:schemeClr val="tx1"/>
              </a:solidFill>
            </a:endParaRPr>
          </a:p>
        </p:txBody>
      </p:sp>
      <p:pic>
        <p:nvPicPr>
          <p:cNvPr id="5" name="Picture 4" descr="Azure Cognitive Search indexer for Azure Storage blobs">
            <a:extLst>
              <a:ext uri="{FF2B5EF4-FFF2-40B4-BE49-F238E27FC236}">
                <a16:creationId xmlns:a16="http://schemas.microsoft.com/office/drawing/2014/main" id="{F81245EB-DA1B-4B2B-921C-31208A621E0E}"/>
              </a:ext>
            </a:extLst>
          </p:cNvPr>
          <p:cNvPicPr>
            <a:picLocks noChangeAspect="1"/>
          </p:cNvPicPr>
          <p:nvPr/>
        </p:nvPicPr>
        <p:blipFill>
          <a:blip r:embed="rId3"/>
          <a:stretch>
            <a:fillRect/>
          </a:stretch>
        </p:blipFill>
        <p:spPr>
          <a:xfrm>
            <a:off x="1564219" y="3833062"/>
            <a:ext cx="5713618" cy="2034817"/>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1060749" y="5867879"/>
            <a:ext cx="689829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Cognitive Search + Indexer para Azure Storage blobs</a:t>
            </a:r>
          </a:p>
        </p:txBody>
      </p:sp>
      <p:pic>
        <p:nvPicPr>
          <p:cNvPr id="7" name="Picture 6" descr="Mobile device running the PolicyConnect mobile app">
            <a:extLst>
              <a:ext uri="{FF2B5EF4-FFF2-40B4-BE49-F238E27FC236}">
                <a16:creationId xmlns:a16="http://schemas.microsoft.com/office/drawing/2014/main" id="{7EED6849-0D36-4800-A3E4-F933FC2AB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3663" y="468688"/>
            <a:ext cx="3414183" cy="6093668"/>
          </a:xfrm>
          <a:prstGeom prst="rect">
            <a:avLst/>
          </a:prstGeom>
        </p:spPr>
      </p:pic>
    </p:spTree>
    <p:extLst>
      <p:ext uri="{BB962C8B-B14F-4D97-AF65-F5344CB8AC3E}">
        <p14:creationId xmlns:p14="http://schemas.microsoft.com/office/powerpoint/2010/main" val="2284566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err="1">
                <a:solidFill>
                  <a:schemeClr val="tx1"/>
                </a:solidFill>
                <a:cs typeface="Segoe UI" panose="020B0502040204020203" pitchFamily="34" charset="0"/>
              </a:rPr>
              <a:t>Solução</a:t>
            </a:r>
            <a:r>
              <a:rPr lang="en-US" sz="4900" dirty="0">
                <a:solidFill>
                  <a:schemeClr val="tx1"/>
                </a:solidFill>
                <a:cs typeface="Segoe UI" panose="020B0502040204020203" pitchFamily="34" charset="0"/>
              </a:rPr>
              <a:t> </a:t>
            </a:r>
            <a:r>
              <a:rPr lang="en-US" sz="4900" dirty="0" err="1">
                <a:solidFill>
                  <a:schemeClr val="tx1"/>
                </a:solidFill>
                <a:cs typeface="Segoe UI" panose="020B0502040204020203" pitchFamily="34" charset="0"/>
              </a:rPr>
              <a:t>preferida</a:t>
            </a:r>
            <a:r>
              <a:rPr lang="en-US" sz="4900" dirty="0">
                <a:solidFill>
                  <a:schemeClr val="tx1"/>
                </a:solidFill>
                <a:cs typeface="Segoe UI" panose="020B0502040204020203" pitchFamily="34" charset="0"/>
              </a:rPr>
              <a:t> - 8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err="1">
                <a:solidFill>
                  <a:schemeClr val="tx1"/>
                </a:solidFill>
                <a:latin typeface="+mj-lt"/>
              </a:rPr>
              <a:t>Busca</a:t>
            </a:r>
            <a:endParaRPr lang="en-US" sz="3600" dirty="0">
              <a:solidFill>
                <a:schemeClr val="tx1"/>
              </a:solidFill>
              <a:latin typeface="+mj-lt"/>
            </a:endParaRPr>
          </a:p>
          <a:p>
            <a:pPr marL="0" indent="0">
              <a:buNone/>
            </a:pPr>
            <a:endParaRPr lang="en-US" sz="2000" dirty="0">
              <a:solidFill>
                <a:schemeClr val="tx1"/>
              </a:solidFill>
              <a:latin typeface="+mj-lt"/>
            </a:endParaRPr>
          </a:p>
          <a:p>
            <a:r>
              <a:rPr lang="pt-BR" sz="2800" dirty="0">
                <a:solidFill>
                  <a:schemeClr val="tx1"/>
                </a:solidFill>
                <a:latin typeface="Segoe UI Semilight" panose="020B0402040204020203" pitchFamily="34" charset="0"/>
                <a:cs typeface="Segoe UI Semilight" panose="020B0402040204020203" pitchFamily="34" charset="0"/>
              </a:rPr>
              <a:t>Enriqueça o índice de pesquisa com </a:t>
            </a:r>
            <a:r>
              <a:rPr lang="en-US" sz="2800" dirty="0">
                <a:solidFill>
                  <a:schemeClr val="tx1"/>
                </a:solidFill>
                <a:latin typeface="Segoe UI Semilight" panose="020B0402040204020203" pitchFamily="34" charset="0"/>
                <a:cs typeface="Segoe UI Semilight" panose="020B0402040204020203" pitchFamily="34" charset="0"/>
              </a:rPr>
              <a:t>Cognitive Search</a:t>
            </a:r>
          </a:p>
          <a:p>
            <a:pPr marL="0" indent="0">
              <a:spcAft>
                <a:spcPts val="882"/>
              </a:spcAft>
              <a:buNone/>
            </a:pPr>
            <a:endParaRPr lang="en-US" sz="1800" dirty="0">
              <a:solidFill>
                <a:schemeClr val="tx1"/>
              </a:solidFill>
            </a:endParaRPr>
          </a:p>
        </p:txBody>
      </p:sp>
      <p:pic>
        <p:nvPicPr>
          <p:cNvPr id="8" name="Picture 7" descr="Cognitive Search with Azure Cognitive Search graphic.">
            <a:extLst>
              <a:ext uri="{FF2B5EF4-FFF2-40B4-BE49-F238E27FC236}">
                <a16:creationId xmlns:a16="http://schemas.microsoft.com/office/drawing/2014/main" id="{8575AE34-2646-4060-B8F8-BE113BEFD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905" y="3429000"/>
            <a:ext cx="10156190" cy="2514600"/>
          </a:xfrm>
          <a:prstGeom prst="rect">
            <a:avLst/>
          </a:prstGeom>
        </p:spPr>
      </p:pic>
    </p:spTree>
    <p:extLst>
      <p:ext uri="{BB962C8B-B14F-4D97-AF65-F5344CB8AC3E}">
        <p14:creationId xmlns:p14="http://schemas.microsoft.com/office/powerpoint/2010/main" val="2414813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err="1">
                <a:solidFill>
                  <a:schemeClr val="tx1"/>
                </a:solidFill>
                <a:cs typeface="Segoe UI" panose="020B0502040204020203" pitchFamily="34" charset="0"/>
              </a:rPr>
              <a:t>Solução</a:t>
            </a:r>
            <a:r>
              <a:rPr lang="en-US" sz="4900" dirty="0">
                <a:solidFill>
                  <a:schemeClr val="tx1"/>
                </a:solidFill>
                <a:cs typeface="Segoe UI" panose="020B0502040204020203" pitchFamily="34" charset="0"/>
              </a:rPr>
              <a:t> </a:t>
            </a:r>
            <a:r>
              <a:rPr lang="en-US" sz="4900" dirty="0" err="1">
                <a:solidFill>
                  <a:schemeClr val="tx1"/>
                </a:solidFill>
                <a:cs typeface="Segoe UI" panose="020B0502040204020203" pitchFamily="34" charset="0"/>
              </a:rPr>
              <a:t>preferida</a:t>
            </a:r>
            <a:r>
              <a:rPr lang="en-US" sz="4900" dirty="0">
                <a:solidFill>
                  <a:schemeClr val="tx1"/>
                </a:solidFill>
                <a:cs typeface="Segoe UI" panose="020B0502040204020203" pitchFamily="34" charset="0"/>
              </a:rPr>
              <a:t> - 9</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err="1">
                <a:solidFill>
                  <a:schemeClr val="tx1"/>
                </a:solidFill>
                <a:latin typeface="+mj-lt"/>
              </a:rPr>
              <a:t>Busca</a:t>
            </a:r>
            <a:endParaRPr lang="en-US" sz="3600" dirty="0">
              <a:solidFill>
                <a:schemeClr val="tx1"/>
              </a:solidFill>
              <a:latin typeface="+mj-lt"/>
            </a:endParaRPr>
          </a:p>
          <a:p>
            <a:pPr marL="0" indent="0">
              <a:buNone/>
            </a:pPr>
            <a:endParaRPr lang="en-US" sz="2000" dirty="0">
              <a:solidFill>
                <a:schemeClr val="tx1"/>
              </a:solidFill>
              <a:latin typeface="+mj-lt"/>
            </a:endParaRPr>
          </a:p>
          <a:p>
            <a:r>
              <a:rPr lang="en-US" sz="2800" dirty="0" err="1">
                <a:solidFill>
                  <a:schemeClr val="tx1"/>
                </a:solidFill>
                <a:latin typeface="Segoe UI Semilight" panose="020B0402040204020203" pitchFamily="34" charset="0"/>
                <a:cs typeface="Segoe UI Semilight" panose="020B0402040204020203" pitchFamily="34" charset="0"/>
              </a:rPr>
              <a:t>Habilidades</a:t>
            </a:r>
            <a:r>
              <a:rPr lang="en-US" sz="2800" dirty="0">
                <a:solidFill>
                  <a:schemeClr val="tx1"/>
                </a:solidFill>
                <a:latin typeface="Segoe UI Semilight" panose="020B0402040204020203" pitchFamily="34" charset="0"/>
                <a:cs typeface="Segoe UI Semilight" panose="020B0402040204020203" pitchFamily="34" charset="0"/>
              </a:rPr>
              <a:t> </a:t>
            </a:r>
            <a:r>
              <a:rPr lang="en-US" sz="2800" dirty="0" err="1">
                <a:solidFill>
                  <a:schemeClr val="tx1"/>
                </a:solidFill>
                <a:latin typeface="Segoe UI Semilight" panose="020B0402040204020203" pitchFamily="34" charset="0"/>
                <a:cs typeface="Segoe UI Semilight" panose="020B0402040204020203" pitchFamily="34" charset="0"/>
              </a:rPr>
              <a:t>cognitivas</a:t>
            </a:r>
            <a:r>
              <a:rPr lang="en-US" sz="2800" dirty="0">
                <a:solidFill>
                  <a:schemeClr val="tx1"/>
                </a:solidFill>
                <a:latin typeface="Segoe UI Semilight" panose="020B0402040204020203" pitchFamily="34" charset="0"/>
                <a:cs typeface="Segoe UI Semilight" panose="020B0402040204020203" pitchFamily="34" charset="0"/>
              </a:rPr>
              <a:t> </a:t>
            </a:r>
            <a:r>
              <a:rPr lang="en-US" sz="2800" dirty="0" err="1">
                <a:solidFill>
                  <a:schemeClr val="tx1"/>
                </a:solidFill>
                <a:latin typeface="Segoe UI Semilight" panose="020B0402040204020203" pitchFamily="34" charset="0"/>
                <a:cs typeface="Segoe UI Semilight" panose="020B0402040204020203" pitchFamily="34" charset="0"/>
              </a:rPr>
              <a:t>personalizadas</a:t>
            </a:r>
            <a:endParaRPr lang="en-US" sz="1800" dirty="0">
              <a:solidFill>
                <a:schemeClr val="tx1"/>
              </a:solidFill>
            </a:endParaRPr>
          </a:p>
        </p:txBody>
      </p:sp>
      <p:pic>
        <p:nvPicPr>
          <p:cNvPr id="6" name="Picture 5" descr="Custom cognitive skills using Azure Cognitive Search and Azure Functions.">
            <a:extLst>
              <a:ext uri="{FF2B5EF4-FFF2-40B4-BE49-F238E27FC236}">
                <a16:creationId xmlns:a16="http://schemas.microsoft.com/office/drawing/2014/main" id="{65E17463-074A-4BBE-8432-78D584FCF5DB}"/>
              </a:ext>
            </a:extLst>
          </p:cNvPr>
          <p:cNvPicPr>
            <a:picLocks noChangeAspect="1"/>
          </p:cNvPicPr>
          <p:nvPr/>
        </p:nvPicPr>
        <p:blipFill>
          <a:blip r:embed="rId3"/>
          <a:stretch>
            <a:fillRect/>
          </a:stretch>
        </p:blipFill>
        <p:spPr>
          <a:xfrm>
            <a:off x="2645228" y="2661301"/>
            <a:ext cx="6901543" cy="3209121"/>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3954195" y="5870422"/>
            <a:ext cx="428360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Cognitive Search + Functions</a:t>
            </a:r>
          </a:p>
        </p:txBody>
      </p:sp>
    </p:spTree>
    <p:extLst>
      <p:ext uri="{BB962C8B-B14F-4D97-AF65-F5344CB8AC3E}">
        <p14:creationId xmlns:p14="http://schemas.microsoft.com/office/powerpoint/2010/main" val="1222804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err="1">
                <a:solidFill>
                  <a:schemeClr val="tx1"/>
                </a:solidFill>
                <a:cs typeface="Segoe UI" panose="020B0502040204020203" pitchFamily="34" charset="0"/>
              </a:rPr>
              <a:t>Solução</a:t>
            </a:r>
            <a:r>
              <a:rPr lang="en-US" sz="4900" dirty="0">
                <a:solidFill>
                  <a:schemeClr val="tx1"/>
                </a:solidFill>
                <a:cs typeface="Segoe UI" panose="020B0502040204020203" pitchFamily="34" charset="0"/>
              </a:rPr>
              <a:t> </a:t>
            </a:r>
            <a:r>
              <a:rPr lang="en-US" sz="4900" dirty="0" err="1">
                <a:solidFill>
                  <a:schemeClr val="tx1"/>
                </a:solidFill>
                <a:cs typeface="Segoe UI" panose="020B0502040204020203" pitchFamily="34" charset="0"/>
              </a:rPr>
              <a:t>preferida</a:t>
            </a:r>
            <a:r>
              <a:rPr lang="en-US" sz="4900" dirty="0">
                <a:solidFill>
                  <a:schemeClr val="tx1"/>
                </a:solidFill>
                <a:cs typeface="Segoe UI" panose="020B0502040204020203" pitchFamily="34" charset="0"/>
              </a:rPr>
              <a:t> - 10</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2799261"/>
          </a:xfrm>
        </p:spPr>
        <p:txBody>
          <a:bodyPr>
            <a:normAutofit/>
          </a:bodyPr>
          <a:lstStyle/>
          <a:p>
            <a:pPr marL="0" indent="0">
              <a:buNone/>
            </a:pPr>
            <a:r>
              <a:rPr lang="en-US" sz="3600" dirty="0" err="1">
                <a:solidFill>
                  <a:schemeClr val="tx1"/>
                </a:solidFill>
                <a:latin typeface="+mj-lt"/>
              </a:rPr>
              <a:t>Extensibilidade</a:t>
            </a:r>
            <a:br>
              <a:rPr lang="en-US" sz="3600" dirty="0">
                <a:solidFill>
                  <a:schemeClr val="tx1"/>
                </a:solidFill>
                <a:latin typeface="+mj-lt"/>
              </a:rPr>
            </a:br>
            <a:endParaRPr lang="en-US" sz="2000" dirty="0">
              <a:solidFill>
                <a:schemeClr val="tx1"/>
              </a:solidFill>
            </a:endParaRPr>
          </a:p>
          <a:p>
            <a:r>
              <a:rPr lang="pt-BR" sz="2800" dirty="0">
                <a:solidFill>
                  <a:schemeClr val="tx1"/>
                </a:solidFill>
                <a:latin typeface="Segoe UI Semilight" panose="020B0402040204020203" pitchFamily="34" charset="0"/>
                <a:cs typeface="Segoe UI Semilight" panose="020B0402040204020203" pitchFamily="34" charset="0"/>
              </a:rPr>
              <a:t>Permita que os usuários corporativos criem seus próprios aplicativos móveis internos usando o </a:t>
            </a:r>
            <a:r>
              <a:rPr lang="pt-BR" sz="2800" dirty="0" err="1">
                <a:solidFill>
                  <a:schemeClr val="tx1"/>
                </a:solidFill>
                <a:latin typeface="Segoe UI Semilight" panose="020B0402040204020203" pitchFamily="34" charset="0"/>
                <a:cs typeface="Segoe UI Semilight" panose="020B0402040204020203" pitchFamily="34" charset="0"/>
              </a:rPr>
              <a:t>PowerApps</a:t>
            </a:r>
            <a:r>
              <a:rPr lang="pt-BR" sz="2800" dirty="0">
                <a:solidFill>
                  <a:schemeClr val="tx1"/>
                </a:solidFill>
                <a:latin typeface="Segoe UI Semilight" panose="020B0402040204020203" pitchFamily="34" charset="0"/>
                <a:cs typeface="Segoe UI Semilight" panose="020B0402040204020203" pitchFamily="34" charset="0"/>
              </a:rPr>
              <a:t>.</a:t>
            </a:r>
          </a:p>
          <a:p>
            <a:r>
              <a:rPr lang="pt-BR" sz="2800" dirty="0">
                <a:solidFill>
                  <a:schemeClr val="tx1"/>
                </a:solidFill>
                <a:latin typeface="Segoe UI Semilight" panose="020B0402040204020203" pitchFamily="34" charset="0"/>
                <a:cs typeface="Segoe UI Semilight" panose="020B0402040204020203" pitchFamily="34" charset="0"/>
              </a:rPr>
              <a:t>Eles podem usar o Microsoft </a:t>
            </a:r>
            <a:r>
              <a:rPr lang="pt-BR" sz="2800" dirty="0" err="1">
                <a:solidFill>
                  <a:schemeClr val="tx1"/>
                </a:solidFill>
                <a:latin typeface="Segoe UI Semilight" panose="020B0402040204020203" pitchFamily="34" charset="0"/>
                <a:cs typeface="Segoe UI Semilight" panose="020B0402040204020203" pitchFamily="34" charset="0"/>
              </a:rPr>
              <a:t>Flow</a:t>
            </a:r>
            <a:r>
              <a:rPr lang="pt-BR" sz="2800" dirty="0">
                <a:solidFill>
                  <a:schemeClr val="tx1"/>
                </a:solidFill>
                <a:latin typeface="Segoe UI Semilight" panose="020B0402040204020203" pitchFamily="34" charset="0"/>
                <a:cs typeface="Segoe UI Semilight" panose="020B0402040204020203" pitchFamily="34" charset="0"/>
              </a:rPr>
              <a:t> para criar processos automatizados </a:t>
            </a:r>
            <a:r>
              <a:rPr lang="pt-BR" sz="2800" dirty="0" err="1">
                <a:solidFill>
                  <a:schemeClr val="tx1"/>
                </a:solidFill>
                <a:latin typeface="Segoe UI Semilight" panose="020B0402040204020203" pitchFamily="34" charset="0"/>
                <a:cs typeface="Segoe UI Semilight" panose="020B0402040204020203" pitchFamily="34" charset="0"/>
              </a:rPr>
              <a:t>ad-hoc</a:t>
            </a:r>
            <a:r>
              <a:rPr lang="pt-BR" sz="2800" dirty="0">
                <a:solidFill>
                  <a:schemeClr val="tx1"/>
                </a:solidFill>
                <a:latin typeface="Segoe UI Semilight" panose="020B0402040204020203" pitchFamily="34" charset="0"/>
                <a:cs typeface="Segoe UI Semilight" panose="020B0402040204020203" pitchFamily="34" charset="0"/>
              </a:rPr>
              <a:t>.</a:t>
            </a:r>
            <a:endParaRPr lang="en-US" sz="1800" dirty="0">
              <a:solidFill>
                <a:schemeClr val="tx1"/>
              </a:solidFill>
            </a:endParaRPr>
          </a:p>
        </p:txBody>
      </p:sp>
      <p:pic>
        <p:nvPicPr>
          <p:cNvPr id="8" name="Picture 7" descr="Flow plus PowerApps">
            <a:extLst>
              <a:ext uri="{FF2B5EF4-FFF2-40B4-BE49-F238E27FC236}">
                <a16:creationId xmlns:a16="http://schemas.microsoft.com/office/drawing/2014/main" id="{516884C9-0D52-459D-B873-E7F3ADAF510A}"/>
              </a:ext>
            </a:extLst>
          </p:cNvPr>
          <p:cNvPicPr>
            <a:picLocks noChangeAspect="1"/>
          </p:cNvPicPr>
          <p:nvPr/>
        </p:nvPicPr>
        <p:blipFill>
          <a:blip r:embed="rId3"/>
          <a:stretch>
            <a:fillRect/>
          </a:stretch>
        </p:blipFill>
        <p:spPr>
          <a:xfrm>
            <a:off x="3070821" y="3988438"/>
            <a:ext cx="6050357" cy="1963926"/>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err="1">
                <a:solidFill>
                  <a:schemeClr val="tx1"/>
                </a:solidFill>
                <a:cs typeface="Segoe UI" panose="020B0502040204020203" pitchFamily="34" charset="0"/>
              </a:rPr>
              <a:t>Solução</a:t>
            </a:r>
            <a:r>
              <a:rPr lang="en-US" sz="4900" dirty="0">
                <a:solidFill>
                  <a:schemeClr val="tx1"/>
                </a:solidFill>
                <a:cs typeface="Segoe UI" panose="020B0502040204020203" pitchFamily="34" charset="0"/>
              </a:rPr>
              <a:t> </a:t>
            </a:r>
            <a:r>
              <a:rPr lang="en-US" sz="4900" dirty="0" err="1">
                <a:solidFill>
                  <a:schemeClr val="tx1"/>
                </a:solidFill>
                <a:cs typeface="Segoe UI" panose="020B0502040204020203" pitchFamily="34" charset="0"/>
              </a:rPr>
              <a:t>preferida</a:t>
            </a:r>
            <a:r>
              <a:rPr lang="en-US" sz="4900" dirty="0">
                <a:solidFill>
                  <a:schemeClr val="tx1"/>
                </a:solidFill>
                <a:cs typeface="Segoe UI" panose="020B0502040204020203" pitchFamily="34" charset="0"/>
              </a:rPr>
              <a:t> - 11</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928194" cy="5432182"/>
          </a:xfrm>
        </p:spPr>
        <p:txBody>
          <a:bodyPr>
            <a:normAutofit lnSpcReduction="10000"/>
          </a:bodyPr>
          <a:lstStyle/>
          <a:p>
            <a:pPr marL="0" indent="0">
              <a:buNone/>
            </a:pPr>
            <a:r>
              <a:rPr lang="en-US" sz="3600" dirty="0" err="1">
                <a:solidFill>
                  <a:schemeClr val="tx1"/>
                </a:solidFill>
                <a:latin typeface="+mj-lt"/>
              </a:rPr>
              <a:t>Extensibilidade</a:t>
            </a:r>
            <a:br>
              <a:rPr lang="en-US" sz="3600" dirty="0">
                <a:solidFill>
                  <a:schemeClr val="tx1"/>
                </a:solidFill>
                <a:latin typeface="+mj-lt"/>
              </a:rPr>
            </a:br>
            <a:endParaRPr lang="en-US" sz="2000" dirty="0">
              <a:solidFill>
                <a:schemeClr val="tx1"/>
              </a:solidFill>
              <a:latin typeface="+mj-lt"/>
            </a:endParaRPr>
          </a:p>
          <a:p>
            <a:pPr marL="0" indent="0">
              <a:buNone/>
            </a:pPr>
            <a:r>
              <a:rPr lang="pt-BR" sz="2800" dirty="0">
                <a:solidFill>
                  <a:schemeClr val="tx1"/>
                </a:solidFill>
                <a:latin typeface="Segoe UI Semilight" panose="020B0402040204020203" pitchFamily="34" charset="0"/>
                <a:cs typeface="Segoe UI Semilight" panose="020B0402040204020203" pitchFamily="34" charset="0"/>
              </a:rPr>
              <a:t>Os usuários corporativos podem criar um fluxo de trabalho de </a:t>
            </a:r>
            <a:r>
              <a:rPr lang="pt-BR" sz="2800" dirty="0" err="1">
                <a:solidFill>
                  <a:schemeClr val="tx1"/>
                </a:solidFill>
                <a:latin typeface="Segoe UI Semilight" panose="020B0402040204020203" pitchFamily="34" charset="0"/>
                <a:cs typeface="Segoe UI Semilight" panose="020B0402040204020203" pitchFamily="34" charset="0"/>
              </a:rPr>
              <a:t>email</a:t>
            </a:r>
            <a:r>
              <a:rPr lang="pt-BR" sz="2800" dirty="0">
                <a:solidFill>
                  <a:schemeClr val="tx1"/>
                </a:solidFill>
                <a:latin typeface="Segoe UI Semilight" panose="020B0402040204020203" pitchFamily="34" charset="0"/>
                <a:cs typeface="Segoe UI Semilight" panose="020B0402040204020203" pitchFamily="34" charset="0"/>
              </a:rPr>
              <a:t> automatizado com o Microsoft </a:t>
            </a:r>
            <a:r>
              <a:rPr lang="pt-BR" sz="2800" dirty="0" err="1">
                <a:solidFill>
                  <a:schemeClr val="tx1"/>
                </a:solidFill>
                <a:latin typeface="Segoe UI Semilight" panose="020B0402040204020203" pitchFamily="34" charset="0"/>
                <a:cs typeface="Segoe UI Semilight" panose="020B0402040204020203" pitchFamily="34" charset="0"/>
              </a:rPr>
              <a:t>Flow</a:t>
            </a:r>
            <a:r>
              <a:rPr lang="pt-BR" sz="2800" dirty="0">
                <a:solidFill>
                  <a:schemeClr val="tx1"/>
                </a:solidFill>
                <a:latin typeface="Segoe UI Semilight" panose="020B0402040204020203" pitchFamily="34" charset="0"/>
                <a:cs typeface="Segoe UI Semilight" panose="020B0402040204020203" pitchFamily="34" charset="0"/>
              </a:rPr>
              <a:t> em três etapas fáceis:</a:t>
            </a:r>
          </a:p>
          <a:p>
            <a:pPr marL="0" indent="0">
              <a:buNone/>
            </a:pPr>
            <a:endParaRPr lang="en-US" sz="22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pt-BR" sz="2400" dirty="0">
                <a:solidFill>
                  <a:schemeClr val="tx1"/>
                </a:solidFill>
                <a:latin typeface="Segoe UI Semilight" panose="020B0402040204020203" pitchFamily="34" charset="0"/>
                <a:cs typeface="Segoe UI Semilight" panose="020B0402040204020203" pitchFamily="34" charset="0"/>
              </a:rPr>
              <a:t>Crie um novo fluxo que comece com o Office 365, em novos </a:t>
            </a:r>
            <a:r>
              <a:rPr lang="pt-BR" sz="2400" dirty="0" err="1">
                <a:solidFill>
                  <a:schemeClr val="tx1"/>
                </a:solidFill>
                <a:latin typeface="Segoe UI Semilight" panose="020B0402040204020203" pitchFamily="34" charset="0"/>
                <a:cs typeface="Segoe UI Semilight" panose="020B0402040204020203" pitchFamily="34" charset="0"/>
              </a:rPr>
              <a:t>emails</a:t>
            </a:r>
            <a:r>
              <a:rPr lang="pt-BR" sz="2400" dirty="0">
                <a:solidFill>
                  <a:schemeClr val="tx1"/>
                </a:solidFill>
                <a:latin typeface="Segoe UI Semilight" panose="020B0402040204020203" pitchFamily="34" charset="0"/>
                <a:cs typeface="Segoe UI Semilight" panose="020B0402040204020203" pitchFamily="34" charset="0"/>
              </a:rPr>
              <a:t> com alta prioridade.</a:t>
            </a:r>
          </a:p>
          <a:p>
            <a:pPr marL="793345" lvl="1" indent="-457200">
              <a:buFont typeface="+mj-lt"/>
              <a:buAutoNum type="arabicPeriod"/>
            </a:pPr>
            <a:endParaRPr lang="pt-BR"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pt-BR" sz="2400" dirty="0">
                <a:solidFill>
                  <a:schemeClr val="tx1"/>
                </a:solidFill>
                <a:latin typeface="Segoe UI Semilight" panose="020B0402040204020203" pitchFamily="34" charset="0"/>
                <a:cs typeface="Segoe UI Semilight" panose="020B0402040204020203" pitchFamily="34" charset="0"/>
              </a:rPr>
              <a:t>Envie uma ação de notificação por </a:t>
            </a:r>
            <a:r>
              <a:rPr lang="pt-BR" sz="2400" dirty="0" err="1">
                <a:solidFill>
                  <a:schemeClr val="tx1"/>
                </a:solidFill>
                <a:latin typeface="Segoe UI Semilight" panose="020B0402040204020203" pitchFamily="34" charset="0"/>
                <a:cs typeface="Segoe UI Semilight" panose="020B0402040204020203" pitchFamily="34" charset="0"/>
              </a:rPr>
              <a:t>push</a:t>
            </a:r>
            <a:r>
              <a:rPr lang="pt-BR" sz="2400" dirty="0">
                <a:solidFill>
                  <a:schemeClr val="tx1"/>
                </a:solidFill>
                <a:latin typeface="Segoe UI Semilight" panose="020B0402040204020203" pitchFamily="34" charset="0"/>
                <a:cs typeface="Segoe UI Semilight" panose="020B0402040204020203" pitchFamily="34" charset="0"/>
              </a:rPr>
              <a:t> usando o assunto e o remetente do </a:t>
            </a:r>
            <a:r>
              <a:rPr lang="pt-BR" sz="2400" dirty="0" err="1">
                <a:solidFill>
                  <a:schemeClr val="tx1"/>
                </a:solidFill>
                <a:latin typeface="Segoe UI Semilight" panose="020B0402040204020203" pitchFamily="34" charset="0"/>
                <a:cs typeface="Segoe UI Semilight" panose="020B0402040204020203" pitchFamily="34" charset="0"/>
              </a:rPr>
              <a:t>email</a:t>
            </a:r>
            <a:r>
              <a:rPr lang="pt-BR" sz="2400" dirty="0">
                <a:solidFill>
                  <a:schemeClr val="tx1"/>
                </a:solidFill>
                <a:latin typeface="Segoe UI Semilight" panose="020B0402040204020203" pitchFamily="34" charset="0"/>
                <a:cs typeface="Segoe UI Semilight" panose="020B0402040204020203" pitchFamily="34" charset="0"/>
              </a:rPr>
              <a:t>.</a:t>
            </a:r>
          </a:p>
          <a:p>
            <a:pPr marL="793345" lvl="1" indent="-457200">
              <a:buFont typeface="+mj-lt"/>
              <a:buAutoNum type="arabicPeriod"/>
            </a:pPr>
            <a:endParaRPr lang="pt-BR"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pt-BR" sz="2400" dirty="0">
                <a:solidFill>
                  <a:schemeClr val="tx1"/>
                </a:solidFill>
                <a:latin typeface="Segoe UI Semilight" panose="020B0402040204020203" pitchFamily="34" charset="0"/>
                <a:cs typeface="Segoe UI Semilight" panose="020B0402040204020203" pitchFamily="34" charset="0"/>
              </a:rPr>
              <a:t>O usuário instalaria o aplicativo Microsoft </a:t>
            </a:r>
            <a:r>
              <a:rPr lang="pt-BR" sz="2400" dirty="0" err="1">
                <a:solidFill>
                  <a:schemeClr val="tx1"/>
                </a:solidFill>
                <a:latin typeface="Segoe UI Semilight" panose="020B0402040204020203" pitchFamily="34" charset="0"/>
                <a:cs typeface="Segoe UI Semilight" panose="020B0402040204020203" pitchFamily="34" charset="0"/>
              </a:rPr>
              <a:t>Flow</a:t>
            </a:r>
            <a:r>
              <a:rPr lang="pt-BR" sz="2400" dirty="0">
                <a:solidFill>
                  <a:schemeClr val="tx1"/>
                </a:solidFill>
                <a:latin typeface="Segoe UI Semilight" panose="020B0402040204020203" pitchFamily="34" charset="0"/>
                <a:cs typeface="Segoe UI Semilight" panose="020B0402040204020203" pitchFamily="34" charset="0"/>
              </a:rPr>
              <a:t> para receber notificações.</a:t>
            </a:r>
            <a:endParaRPr lang="en-US" sz="1800" dirty="0">
              <a:solidFill>
                <a:schemeClr val="tx1"/>
              </a:solidFill>
            </a:endParaRPr>
          </a:p>
        </p:txBody>
      </p:sp>
      <p:pic>
        <p:nvPicPr>
          <p:cNvPr id="5" name="Picture 4" descr="Extensibility icons">
            <a:extLst>
              <a:ext uri="{FF2B5EF4-FFF2-40B4-BE49-F238E27FC236}">
                <a16:creationId xmlns:a16="http://schemas.microsoft.com/office/drawing/2014/main" id="{456F566B-6CEA-471C-B8CE-86295A934A46}"/>
              </a:ext>
            </a:extLst>
          </p:cNvPr>
          <p:cNvPicPr>
            <a:picLocks noChangeAspect="1"/>
          </p:cNvPicPr>
          <p:nvPr/>
        </p:nvPicPr>
        <p:blipFill>
          <a:blip r:embed="rId3"/>
          <a:stretch>
            <a:fillRect/>
          </a:stretch>
        </p:blipFill>
        <p:spPr>
          <a:xfrm>
            <a:off x="9423441" y="471948"/>
            <a:ext cx="1908875" cy="5914103"/>
          </a:xfrm>
          <a:prstGeom prst="rect">
            <a:avLst/>
          </a:prstGeom>
        </p:spPr>
      </p:pic>
    </p:spTree>
    <p:extLst>
      <p:ext uri="{BB962C8B-B14F-4D97-AF65-F5344CB8AC3E}">
        <p14:creationId xmlns:p14="http://schemas.microsoft.com/office/powerpoint/2010/main" val="2367442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err="1">
                <a:solidFill>
                  <a:schemeClr val="tx1"/>
                </a:solidFill>
                <a:cs typeface="Segoe UI" panose="020B0502040204020203" pitchFamily="34" charset="0"/>
              </a:rPr>
              <a:t>Tratamento</a:t>
            </a:r>
            <a:r>
              <a:rPr lang="en-US" sz="4900" dirty="0">
                <a:solidFill>
                  <a:schemeClr val="tx1"/>
                </a:solidFill>
                <a:cs typeface="Segoe UI" panose="020B0502040204020203" pitchFamily="34" charset="0"/>
              </a:rPr>
              <a:t> </a:t>
            </a:r>
            <a:r>
              <a:rPr lang="en-US" sz="4900" dirty="0" err="1">
                <a:solidFill>
                  <a:schemeClr val="tx1"/>
                </a:solidFill>
                <a:cs typeface="Segoe UI" panose="020B0502040204020203" pitchFamily="34" charset="0"/>
              </a:rPr>
              <a:t>preferencial</a:t>
            </a:r>
            <a:r>
              <a:rPr lang="en-US" sz="4900" dirty="0">
                <a:solidFill>
                  <a:schemeClr val="tx1"/>
                </a:solidFill>
                <a:cs typeface="Segoe UI" panose="020B0502040204020203" pitchFamily="34" charset="0"/>
              </a:rPr>
              <a:t> de </a:t>
            </a:r>
            <a:r>
              <a:rPr lang="en-US" sz="4900" dirty="0" err="1">
                <a:solidFill>
                  <a:schemeClr val="tx1"/>
                </a:solidFill>
                <a:cs typeface="Segoe UI" panose="020B0502040204020203" pitchFamily="34" charset="0"/>
              </a:rPr>
              <a:t>objeções</a:t>
            </a:r>
            <a:endParaRPr lang="en-US" sz="3236" dirty="0">
              <a:solidFill>
                <a:schemeClr val="tx1"/>
              </a:solidFill>
              <a:latin typeface="Segoe UI" panose="020B0502040204020203" pitchFamily="34" charset="0"/>
            </a:endParaRPr>
          </a:p>
        </p:txBody>
      </p:sp>
      <p:sp>
        <p:nvSpPr>
          <p:cNvPr id="4" name="TextBox 3"/>
          <p:cNvSpPr txBox="1"/>
          <p:nvPr/>
        </p:nvSpPr>
        <p:spPr>
          <a:xfrm>
            <a:off x="-256858" y="1085193"/>
            <a:ext cx="10613666" cy="4727448"/>
          </a:xfrm>
          <a:prstGeom prst="rect">
            <a:avLst/>
          </a:prstGeom>
          <a:noFill/>
        </p:spPr>
        <p:txBody>
          <a:bodyPr wrap="square" lIns="182880" tIns="146304" rIns="182880" bIns="146304" rtlCol="0">
            <a:spAutoFit/>
          </a:bodyPr>
          <a:lstStyle/>
          <a:p>
            <a:pPr marL="1028700" lvl="1" indent="-571500">
              <a:buFont typeface="Arial" panose="020B0604020202020204" pitchFamily="34" charset="0"/>
              <a:buChar char="•"/>
            </a:pPr>
            <a:r>
              <a:rPr lang="pt-BR" sz="2400" dirty="0">
                <a:latin typeface="Segoe UI Semilight" panose="020B0402040204020203" pitchFamily="34" charset="0"/>
                <a:cs typeface="Segoe UI Semilight" panose="020B0402040204020203" pitchFamily="34" charset="0"/>
              </a:rPr>
              <a:t>Como podemos automatizar nossos processos?</a:t>
            </a:r>
          </a:p>
          <a:p>
            <a:pPr marL="1028700" lvl="1" indent="-571500">
              <a:buFont typeface="Arial" panose="020B0604020202020204" pitchFamily="34" charset="0"/>
              <a:buChar char="•"/>
            </a:pPr>
            <a:endParaRPr lang="pt-BR"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pt-BR" sz="2400" dirty="0">
                <a:latin typeface="Segoe UI Semilight" panose="020B0402040204020203" pitchFamily="34" charset="0"/>
                <a:cs typeface="Segoe UI Semilight" panose="020B0402040204020203" pitchFamily="34" charset="0"/>
              </a:rPr>
              <a:t>O Microsoft </a:t>
            </a:r>
            <a:r>
              <a:rPr lang="pt-BR" sz="2400" dirty="0" err="1">
                <a:latin typeface="Segoe UI Semilight" panose="020B0402040204020203" pitchFamily="34" charset="0"/>
                <a:cs typeface="Segoe UI Semilight" panose="020B0402040204020203" pitchFamily="34" charset="0"/>
              </a:rPr>
              <a:t>Flow</a:t>
            </a:r>
            <a:r>
              <a:rPr lang="pt-BR" sz="2400" dirty="0">
                <a:latin typeface="Segoe UI Semilight" panose="020B0402040204020203" pitchFamily="34" charset="0"/>
                <a:cs typeface="Segoe UI Semilight" panose="020B0402040204020203" pitchFamily="34" charset="0"/>
              </a:rPr>
              <a:t> substituirá os </a:t>
            </a:r>
            <a:r>
              <a:rPr lang="pt-BR" sz="2400" dirty="0" err="1">
                <a:latin typeface="Segoe UI Semilight" panose="020B0402040204020203" pitchFamily="34" charset="0"/>
                <a:cs typeface="Segoe UI Semilight" panose="020B0402040204020203" pitchFamily="34" charset="0"/>
              </a:rPr>
              <a:t>Logic</a:t>
            </a:r>
            <a:r>
              <a:rPr lang="pt-BR" sz="2400" dirty="0">
                <a:latin typeface="Segoe UI Semilight" panose="020B0402040204020203" pitchFamily="34" charset="0"/>
                <a:cs typeface="Segoe UI Semilight" panose="020B0402040204020203" pitchFamily="34" charset="0"/>
              </a:rPr>
              <a:t> Apps?</a:t>
            </a:r>
          </a:p>
          <a:p>
            <a:pPr marL="1028700" lvl="1" indent="-571500">
              <a:buFont typeface="Arial" panose="020B0604020202020204" pitchFamily="34" charset="0"/>
              <a:buChar char="•"/>
            </a:pPr>
            <a:endParaRPr lang="pt-BR"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pt-BR" sz="2400" dirty="0">
                <a:latin typeface="Segoe UI Semilight" panose="020B0402040204020203" pitchFamily="34" charset="0"/>
                <a:cs typeface="Segoe UI Semilight" panose="020B0402040204020203" pitchFamily="34" charset="0"/>
              </a:rPr>
              <a:t>Existe realmente uma maneira de armazenar com segurança segredos de aplicativos na nuvem?</a:t>
            </a:r>
          </a:p>
          <a:p>
            <a:pPr marL="1028700" lvl="1" indent="-571500">
              <a:buFont typeface="Arial" panose="020B0604020202020204" pitchFamily="34" charset="0"/>
              <a:buChar char="•"/>
            </a:pPr>
            <a:endParaRPr lang="pt-BR"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pt-BR" sz="2400" dirty="0">
                <a:latin typeface="Segoe UI Semilight" panose="020B0402040204020203" pitchFamily="34" charset="0"/>
                <a:cs typeface="Segoe UI Semilight" panose="020B0402040204020203" pitchFamily="34" charset="0"/>
              </a:rPr>
              <a:t>Como podemos ficar no topo de um crescente ecossistema de API?</a:t>
            </a:r>
          </a:p>
          <a:p>
            <a:pPr marL="1028700" lvl="1" indent="-571500">
              <a:buFont typeface="Arial" panose="020B0604020202020204" pitchFamily="34" charset="0"/>
              <a:buChar char="•"/>
            </a:pPr>
            <a:endParaRPr lang="pt-BR"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pt-BR" sz="2400" dirty="0">
                <a:latin typeface="Segoe UI Semilight" panose="020B0402040204020203" pitchFamily="34" charset="0"/>
                <a:cs typeface="Segoe UI Semilight" panose="020B0402040204020203" pitchFamily="34" charset="0"/>
              </a:rPr>
              <a:t>Não temos todos os recursos SQL disponíveis para nós na nuvem.</a:t>
            </a:r>
          </a:p>
          <a:p>
            <a:pPr marL="1028700" lvl="1" indent="-571500">
              <a:buFont typeface="Arial" panose="020B0604020202020204" pitchFamily="34" charset="0"/>
              <a:buChar char="•"/>
            </a:pPr>
            <a:endParaRPr lang="pt-BR"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pt-BR" sz="2400" dirty="0">
                <a:latin typeface="Segoe UI Semilight" panose="020B0402040204020203" pitchFamily="34" charset="0"/>
                <a:cs typeface="Segoe UI Semilight" panose="020B0402040204020203" pitchFamily="34" charset="0"/>
              </a:rPr>
              <a:t>Qual estrutura .NET devemos escolher?</a:t>
            </a:r>
            <a:endParaRPr lang="en-US" sz="2400" dirty="0"/>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7105" y="1085193"/>
            <a:ext cx="2169751" cy="2169751"/>
          </a:xfrm>
          <a:prstGeom prst="rect">
            <a:avLst/>
          </a:prstGeom>
        </p:spPr>
      </p:pic>
      <p:pic>
        <p:nvPicPr>
          <p:cNvPr id="9" name="Picture 2" descr="Flow logo">
            <a:extLst>
              <a:ext uri="{FF2B5EF4-FFF2-40B4-BE49-F238E27FC236}">
                <a16:creationId xmlns:a16="http://schemas.microsoft.com/office/drawing/2014/main" id="{7CE01AFE-D0F6-4126-82AD-0D18971AE9D7}"/>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3542723" y="5218145"/>
            <a:ext cx="1362456" cy="13624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Key Vault logo">
            <a:extLst>
              <a:ext uri="{FF2B5EF4-FFF2-40B4-BE49-F238E27FC236}">
                <a16:creationId xmlns:a16="http://schemas.microsoft.com/office/drawing/2014/main" id="{9927C3DF-AC95-49DF-92A8-67A3F03D7D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8333" y="5148284"/>
            <a:ext cx="1502177" cy="1502177"/>
          </a:xfrm>
          <a:prstGeom prst="rect">
            <a:avLst/>
          </a:prstGeom>
        </p:spPr>
      </p:pic>
      <p:pic>
        <p:nvPicPr>
          <p:cNvPr id="6" name="Picture 5" descr="Azure API Management logo">
            <a:extLst>
              <a:ext uri="{FF2B5EF4-FFF2-40B4-BE49-F238E27FC236}">
                <a16:creationId xmlns:a16="http://schemas.microsoft.com/office/drawing/2014/main" id="{8735453B-3738-44E8-920A-A206F8938E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8695" y="5086308"/>
            <a:ext cx="3006949" cy="1578649"/>
          </a:xfrm>
          <a:prstGeom prst="rect">
            <a:avLst/>
          </a:prstGeom>
        </p:spPr>
      </p:pic>
      <p:pic>
        <p:nvPicPr>
          <p:cNvPr id="11" name="Picture 10" descr="Web Apps logo">
            <a:extLst>
              <a:ext uri="{FF2B5EF4-FFF2-40B4-BE49-F238E27FC236}">
                <a16:creationId xmlns:a16="http://schemas.microsoft.com/office/drawing/2014/main" id="{B46665D2-8258-4102-8B61-95D0B3FDCD0C}"/>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393406" y="5181721"/>
            <a:ext cx="1363035" cy="1363035"/>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rPr>
              <a:t>Feedback do </a:t>
            </a:r>
            <a:r>
              <a:rPr lang="en-US" sz="4900" dirty="0" err="1">
                <a:solidFill>
                  <a:schemeClr val="tx1"/>
                </a:solidFill>
                <a:cs typeface="Segoe UI" panose="020B0502040204020203" pitchFamily="34" charset="0"/>
              </a:rPr>
              <a:t>cliente</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823350" y="1599079"/>
            <a:ext cx="10259809" cy="3603541"/>
          </a:xfrm>
        </p:spPr>
        <p:txBody>
          <a:bodyPr>
            <a:normAutofit/>
          </a:bodyPr>
          <a:lstStyle/>
          <a:p>
            <a:pPr marL="0" indent="0">
              <a:buNone/>
            </a:pPr>
            <a:r>
              <a:rPr lang="en-US" sz="3600" i="1" dirty="0">
                <a:solidFill>
                  <a:schemeClr val="tx1"/>
                </a:solidFill>
              </a:rPr>
              <a:t>“</a:t>
            </a:r>
            <a:r>
              <a:rPr lang="pt-BR" sz="3600" i="1" dirty="0">
                <a:solidFill>
                  <a:schemeClr val="tx1"/>
                </a:solidFill>
              </a:rPr>
              <a:t>A Microsoft fez um trabalho brilhante com a tecnologia que eles colocaram na nuvem. Nossos aplicativos hospedados no Azure são modificáveis, interoperáveis e seguros. Não poderíamos estar mais felizes executando o </a:t>
            </a:r>
            <a:r>
              <a:rPr lang="pt-BR" sz="3600" i="1" dirty="0" err="1">
                <a:solidFill>
                  <a:schemeClr val="tx1"/>
                </a:solidFill>
              </a:rPr>
              <a:t>PolicyConnect</a:t>
            </a:r>
            <a:r>
              <a:rPr lang="pt-BR" sz="3600" i="1" dirty="0">
                <a:solidFill>
                  <a:schemeClr val="tx1"/>
                </a:solidFill>
              </a:rPr>
              <a:t> no Azure</a:t>
            </a:r>
            <a:r>
              <a:rPr lang="en-US" sz="3600" i="1" dirty="0">
                <a:solidFill>
                  <a:schemeClr val="tx1"/>
                </a:solidFill>
              </a:rPr>
              <a:t>.”</a:t>
            </a:r>
          </a:p>
          <a:p>
            <a:pPr marL="0" indent="0">
              <a:buNone/>
            </a:pPr>
            <a:endParaRPr lang="en-US" sz="2800" dirty="0">
              <a:solidFill>
                <a:schemeClr val="tx1"/>
              </a:solidFill>
            </a:endParaRPr>
          </a:p>
          <a:p>
            <a:pPr marL="0" indent="0">
              <a:buNone/>
            </a:pPr>
            <a:r>
              <a:rPr lang="en-US" sz="2800" dirty="0">
                <a:solidFill>
                  <a:schemeClr val="tx1"/>
                </a:solidFill>
              </a:rPr>
              <a:t>Charlene Mathis, General Manager,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sz="4400" dirty="0">
                <a:solidFill>
                  <a:schemeClr val="tx1"/>
                </a:solidFill>
                <a:latin typeface="Segoe UI Light" panose="020B0502040204020203" pitchFamily="34" charset="0"/>
                <a:cs typeface="Segoe UI Light" panose="020B0502040204020203" pitchFamily="34" charset="0"/>
              </a:rPr>
              <a:t>Etapa 1: revise o estudo de caso do cliente</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err="1">
                <a:latin typeface="+mj-lt"/>
              </a:rPr>
              <a:t>Resultado</a:t>
            </a:r>
            <a:endParaRPr lang="en-US" sz="3600" dirty="0">
              <a:latin typeface="+mj-lt"/>
            </a:endParaRPr>
          </a:p>
          <a:p>
            <a:pPr>
              <a:lnSpc>
                <a:spcPct val="90000"/>
              </a:lnSpc>
              <a:spcAft>
                <a:spcPts val="600"/>
              </a:spcAft>
            </a:pPr>
            <a:r>
              <a:rPr lang="pt-BR" sz="2400" dirty="0">
                <a:latin typeface="Segoe UI Semilight" panose="020B0402040204020203" pitchFamily="34" charset="0"/>
                <a:cs typeface="Segoe UI Semilight" panose="020B0402040204020203" pitchFamily="34" charset="0"/>
              </a:rPr>
              <a:t>Analise as necessidades de seus clientes</a:t>
            </a:r>
            <a:r>
              <a:rPr lang="en-US" sz="2400" dirty="0">
                <a:latin typeface="Segoe UI Semilight" panose="020B0402040204020203" pitchFamily="34" charset="0"/>
                <a:cs typeface="Segoe UI Semilight" panose="020B0402040204020203" pitchFamily="34" charset="0"/>
              </a:rPr>
              <a:t>.</a:t>
            </a:r>
          </a:p>
          <a:p>
            <a:pPr>
              <a:lnSpc>
                <a:spcPct val="90000"/>
              </a:lnSpc>
              <a:spcAft>
                <a:spcPts val="600"/>
              </a:spcAft>
            </a:pPr>
            <a:endParaRPr lang="en-US" sz="2400" dirty="0"/>
          </a:p>
          <a:p>
            <a:pPr>
              <a:lnSpc>
                <a:spcPct val="90000"/>
              </a:lnSpc>
              <a:spcAft>
                <a:spcPts val="600"/>
              </a:spcAft>
            </a:pPr>
            <a:r>
              <a:rPr lang="en-US" sz="3600" dirty="0" err="1">
                <a:latin typeface="+mj-lt"/>
              </a:rPr>
              <a:t>Prazo</a:t>
            </a:r>
            <a:endParaRPr lang="en-US" sz="3600" dirty="0">
              <a:latin typeface="+mj-lt"/>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6259"/>
            <a:ext cx="11655840" cy="899665"/>
          </a:xfrm>
        </p:spPr>
        <p:txBody>
          <a:bodyPr>
            <a:normAutofit/>
          </a:bodyPr>
          <a:lstStyle/>
          <a:p>
            <a:r>
              <a:rPr lang="en-US" sz="4900" dirty="0" err="1">
                <a:solidFill>
                  <a:schemeClr val="tx1"/>
                </a:solidFill>
                <a:cs typeface="Segoe UI" panose="020B0502040204020203" pitchFamily="34" charset="0"/>
              </a:rPr>
              <a:t>Situação</a:t>
            </a:r>
            <a:r>
              <a:rPr lang="en-US" sz="4900" dirty="0">
                <a:solidFill>
                  <a:schemeClr val="tx1"/>
                </a:solidFill>
                <a:cs typeface="Segoe UI" panose="020B0502040204020203" pitchFamily="34" charset="0"/>
              </a:rPr>
              <a:t> do </a:t>
            </a:r>
            <a:r>
              <a:rPr lang="en-US" sz="4900" dirty="0" err="1">
                <a:solidFill>
                  <a:schemeClr val="tx1"/>
                </a:solidFill>
                <a:cs typeface="Segoe UI" panose="020B0502040204020203" pitchFamily="34" charset="0"/>
              </a:rPr>
              <a:t>cliente</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24801"/>
            <a:ext cx="6839186" cy="4325013"/>
          </a:xfrm>
        </p:spPr>
        <p:txBody>
          <a:bodyPr>
            <a:noAutofit/>
          </a:bodyPr>
          <a:lstStyle/>
          <a:p>
            <a:r>
              <a:rPr lang="pt-BR" sz="3600" dirty="0">
                <a:solidFill>
                  <a:schemeClr val="tx1"/>
                </a:solidFill>
                <a:latin typeface="+mj-lt"/>
              </a:rPr>
              <a:t>A </a:t>
            </a:r>
            <a:r>
              <a:rPr lang="pt-BR" sz="3600" dirty="0" err="1">
                <a:solidFill>
                  <a:schemeClr val="tx1"/>
                </a:solidFill>
                <a:latin typeface="+mj-lt"/>
              </a:rPr>
              <a:t>Contoso</a:t>
            </a:r>
            <a:r>
              <a:rPr lang="pt-BR" sz="3600" dirty="0">
                <a:solidFill>
                  <a:schemeClr val="tx1"/>
                </a:solidFill>
                <a:latin typeface="+mj-lt"/>
              </a:rPr>
              <a:t>, Ltd. fornece uma gama completa de serviços de seguros de longo prazo para ajudar pessoas com seguro insuficiente.</a:t>
            </a:r>
          </a:p>
          <a:p>
            <a:endParaRPr lang="en-US" sz="3600" dirty="0">
              <a:solidFill>
                <a:schemeClr val="tx1"/>
              </a:solidFill>
              <a:latin typeface="+mj-lt"/>
            </a:endParaRPr>
          </a:p>
          <a:p>
            <a:r>
              <a:rPr lang="pt-BR" sz="3600" dirty="0">
                <a:solidFill>
                  <a:schemeClr val="tx1"/>
                </a:solidFill>
                <a:latin typeface="+mj-lt"/>
              </a:rPr>
              <a:t>Eles estão tentando lidar com a sobrecarga devido ao crescimento mais rápido do que o esperado.</a:t>
            </a:r>
            <a:endParaRPr lang="en-US" sz="3600" dirty="0">
              <a:solidFill>
                <a:schemeClr val="tx1"/>
              </a:solidFill>
              <a:latin typeface="+mj-lt"/>
            </a:endParaRPr>
          </a:p>
        </p:txBody>
      </p:sp>
      <p:pic>
        <p:nvPicPr>
          <p:cNvPr id="11" name="Picture 10" descr="Contoso Insurance logo" title="Contoso Insurance logo">
            <a:extLst>
              <a:ext uri="{FF2B5EF4-FFF2-40B4-BE49-F238E27FC236}">
                <a16:creationId xmlns:a16="http://schemas.microsoft.com/office/drawing/2014/main" id="{C9D172C1-3328-4F51-BFC2-DD21E1F49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486" y="1110503"/>
            <a:ext cx="3830963" cy="4261408"/>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err="1">
                <a:solidFill>
                  <a:schemeClr val="tx1"/>
                </a:solidFill>
                <a:cs typeface="Segoe UI" panose="020B0502040204020203" pitchFamily="34" charset="0"/>
              </a:rPr>
              <a:t>Situação</a:t>
            </a:r>
            <a:r>
              <a:rPr lang="en-US" sz="4900" dirty="0">
                <a:solidFill>
                  <a:schemeClr val="tx1"/>
                </a:solidFill>
                <a:cs typeface="Segoe UI" panose="020B0502040204020203" pitchFamily="34" charset="0"/>
              </a:rPr>
              <a:t> do </a:t>
            </a:r>
            <a:r>
              <a:rPr lang="en-US" sz="4900" dirty="0" err="1">
                <a:solidFill>
                  <a:schemeClr val="tx1"/>
                </a:solidFill>
                <a:cs typeface="Segoe UI" panose="020B0502040204020203" pitchFamily="34" charset="0"/>
              </a:rPr>
              <a:t>cliente</a:t>
            </a:r>
            <a:r>
              <a:rPr lang="en-US" sz="4900" dirty="0">
                <a:solidFill>
                  <a:schemeClr val="tx1"/>
                </a:solidFill>
                <a:cs typeface="Segoe UI" panose="020B0502040204020203" pitchFamily="34" charset="0"/>
              </a:rPr>
              <a:t>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06044" y="1299456"/>
            <a:ext cx="4369703" cy="4884776"/>
          </a:xfrm>
        </p:spPr>
        <p:txBody>
          <a:bodyPr>
            <a:noAutofit/>
          </a:bodyPr>
          <a:lstStyle/>
          <a:p>
            <a:r>
              <a:rPr lang="pt-BR" sz="2800" dirty="0">
                <a:solidFill>
                  <a:schemeClr val="tx1"/>
                </a:solidFill>
                <a:latin typeface="+mj-lt"/>
              </a:rPr>
              <a:t>A </a:t>
            </a:r>
            <a:r>
              <a:rPr lang="pt-BR" sz="2800" dirty="0" err="1">
                <a:solidFill>
                  <a:schemeClr val="tx1"/>
                </a:solidFill>
                <a:latin typeface="+mj-lt"/>
              </a:rPr>
              <a:t>Contoso</a:t>
            </a:r>
            <a:r>
              <a:rPr lang="pt-BR" sz="2800" dirty="0">
                <a:solidFill>
                  <a:schemeClr val="tx1"/>
                </a:solidFill>
                <a:latin typeface="+mj-lt"/>
              </a:rPr>
              <a:t>, Ltd. criou um aplicativo Windows </a:t>
            </a:r>
            <a:r>
              <a:rPr lang="pt-BR" sz="2800" dirty="0" err="1">
                <a:solidFill>
                  <a:schemeClr val="tx1"/>
                </a:solidFill>
                <a:latin typeface="+mj-lt"/>
              </a:rPr>
              <a:t>Forms</a:t>
            </a:r>
            <a:r>
              <a:rPr lang="pt-BR" sz="2800" dirty="0">
                <a:solidFill>
                  <a:schemeClr val="tx1"/>
                </a:solidFill>
                <a:latin typeface="+mj-lt"/>
              </a:rPr>
              <a:t> personalizado chamado </a:t>
            </a:r>
            <a:r>
              <a:rPr lang="pt-BR" sz="2800" dirty="0" err="1">
                <a:solidFill>
                  <a:schemeClr val="tx1"/>
                </a:solidFill>
                <a:latin typeface="+mj-lt"/>
              </a:rPr>
              <a:t>PolicyConnect</a:t>
            </a:r>
            <a:r>
              <a:rPr lang="pt-BR" sz="2800" dirty="0">
                <a:solidFill>
                  <a:schemeClr val="tx1"/>
                </a:solidFill>
                <a:latin typeface="+mj-lt"/>
              </a:rPr>
              <a:t> para seus funcionários gerenciarem as informações do titular da apólice.</a:t>
            </a:r>
            <a:br>
              <a:rPr lang="en-US" sz="2800" dirty="0">
                <a:solidFill>
                  <a:schemeClr val="tx1"/>
                </a:solidFill>
                <a:latin typeface="+mj-lt"/>
              </a:rPr>
            </a:br>
            <a:endParaRPr lang="en-US" sz="2800" dirty="0">
              <a:solidFill>
                <a:schemeClr val="tx1"/>
              </a:solidFill>
              <a:latin typeface="+mj-lt"/>
            </a:endParaRPr>
          </a:p>
          <a:p>
            <a:r>
              <a:rPr lang="pt-BR" sz="2500" dirty="0">
                <a:solidFill>
                  <a:schemeClr val="tx1"/>
                </a:solidFill>
                <a:latin typeface="+mj-lt"/>
              </a:rPr>
              <a:t>Seus dados são armazenados em um banco de dados do SQL Server 2008 e em um servidor de arquivos na rede local.</a:t>
            </a:r>
            <a:endParaRPr lang="en-US" sz="2500" dirty="0">
              <a:solidFill>
                <a:schemeClr val="tx1"/>
              </a:solidFill>
              <a:latin typeface="+mj-lt"/>
            </a:endParaRPr>
          </a:p>
        </p:txBody>
      </p:sp>
      <p:pic>
        <p:nvPicPr>
          <p:cNvPr id="6" name="Picture 5" descr="Contoso Insurance PolicyConnect logo" title="Contoso Insurance PolicyConnect logo">
            <a:extLst>
              <a:ext uri="{FF2B5EF4-FFF2-40B4-BE49-F238E27FC236}">
                <a16:creationId xmlns:a16="http://schemas.microsoft.com/office/drawing/2014/main" id="{D441708D-242F-4DF7-82A3-1B474CE5E2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7160" y="547859"/>
            <a:ext cx="4234239" cy="1767889"/>
          </a:xfrm>
          <a:prstGeom prst="rect">
            <a:avLst/>
          </a:prstGeom>
        </p:spPr>
      </p:pic>
      <p:pic>
        <p:nvPicPr>
          <p:cNvPr id="24" name="Picture 23" descr="The Contoso topology diagram has a local area network comprised of the on-premise user, Application servers for authentication and authorization, policy management and data access service, database servers, and file servers. A VPN server connects them to the Remote User via PolicyConnect." title="Contoso topology diagra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5747" y="2548804"/>
            <a:ext cx="7535764" cy="3944685"/>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err="1">
                <a:solidFill>
                  <a:schemeClr val="tx1"/>
                </a:solidFill>
                <a:cs typeface="Segoe UI" panose="020B0502040204020203" pitchFamily="34" charset="0"/>
              </a:rPr>
              <a:t>Situação</a:t>
            </a:r>
            <a:r>
              <a:rPr lang="en-US" sz="4900" dirty="0">
                <a:solidFill>
                  <a:schemeClr val="tx1"/>
                </a:solidFill>
                <a:cs typeface="Segoe UI" panose="020B0502040204020203" pitchFamily="34" charset="0"/>
              </a:rPr>
              <a:t> do </a:t>
            </a:r>
            <a:r>
              <a:rPr lang="en-US" sz="4900" dirty="0" err="1">
                <a:solidFill>
                  <a:schemeClr val="tx1"/>
                </a:solidFill>
                <a:cs typeface="Segoe UI" panose="020B0502040204020203" pitchFamily="34" charset="0"/>
              </a:rPr>
              <a:t>cliente</a:t>
            </a:r>
            <a:r>
              <a:rPr lang="en-US" sz="4900" dirty="0">
                <a:solidFill>
                  <a:schemeClr val="tx1"/>
                </a:solidFill>
                <a:cs typeface="Segoe UI" panose="020B0502040204020203" pitchFamily="34" charset="0"/>
              </a:rPr>
              <a:t>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Email icon">
            <a:extLst>
              <a:ext uri="{FF2B5EF4-FFF2-40B4-BE49-F238E27FC236}">
                <a16:creationId xmlns:a16="http://schemas.microsoft.com/office/drawing/2014/main" id="{499F88A8-6615-450A-8993-5AD3518D4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98" y="1778165"/>
            <a:ext cx="2584928" cy="2481287"/>
          </a:xfrm>
          <a:prstGeom prst="rect">
            <a:avLst/>
          </a:prstGeom>
        </p:spPr>
      </p:pic>
      <p:sp>
        <p:nvSpPr>
          <p:cNvPr id="3" name="Content Placeholder 2"/>
          <p:cNvSpPr>
            <a:spLocks noGrp="1"/>
          </p:cNvSpPr>
          <p:nvPr>
            <p:ph type="body" sz="quarter" idx="10"/>
          </p:nvPr>
        </p:nvSpPr>
        <p:spPr>
          <a:xfrm>
            <a:off x="269240" y="4452530"/>
            <a:ext cx="3751364" cy="2121991"/>
          </a:xfrm>
        </p:spPr>
        <p:txBody>
          <a:bodyPr>
            <a:normAutofit lnSpcReduction="10000"/>
          </a:bodyPr>
          <a:lstStyle/>
          <a:p>
            <a:pPr marL="0" indent="0">
              <a:buNone/>
            </a:pPr>
            <a:r>
              <a:rPr lang="pt-BR" sz="2400" dirty="0">
                <a:solidFill>
                  <a:schemeClr val="tx1"/>
                </a:solidFill>
                <a:latin typeface="+mn-lt"/>
              </a:rPr>
              <a:t>Os funcionários confiam no </a:t>
            </a:r>
            <a:r>
              <a:rPr lang="pt-BR" sz="2400" dirty="0" err="1">
                <a:solidFill>
                  <a:schemeClr val="tx1"/>
                </a:solidFill>
                <a:latin typeface="+mn-lt"/>
              </a:rPr>
              <a:t>email</a:t>
            </a:r>
            <a:r>
              <a:rPr lang="pt-BR" sz="2400" dirty="0">
                <a:solidFill>
                  <a:schemeClr val="tx1"/>
                </a:solidFill>
                <a:latin typeface="+mn-lt"/>
              </a:rPr>
              <a:t> como um mecanismo de fluxo de trabalho para tarefas de gerenciamento de documentos.</a:t>
            </a:r>
            <a:endParaRPr lang="en-US" sz="2400" dirty="0">
              <a:solidFill>
                <a:schemeClr val="tx1"/>
              </a:solidFill>
              <a:latin typeface="+mn-lt"/>
            </a:endParaRPr>
          </a:p>
        </p:txBody>
      </p:sp>
      <p:pic>
        <p:nvPicPr>
          <p:cNvPr id="12" name="Picture 11" descr="Power Apps icon">
            <a:extLst>
              <a:ext uri="{FF2B5EF4-FFF2-40B4-BE49-F238E27FC236}">
                <a16:creationId xmlns:a16="http://schemas.microsoft.com/office/drawing/2014/main" id="{FB58AE5F-9269-4277-AD00-50DBCB948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568" y="1777197"/>
            <a:ext cx="2584928" cy="2481287"/>
          </a:xfrm>
          <a:prstGeom prst="rect">
            <a:avLst/>
          </a:prstGeom>
        </p:spPr>
      </p:pic>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pt-BR" sz="2400" dirty="0">
                <a:solidFill>
                  <a:schemeClr val="tx1"/>
                </a:solidFill>
                <a:latin typeface="+mn-lt"/>
              </a:rPr>
              <a:t>Deseja opções para obter insights sem exigir desenvolvimento personalizado a cada vez.</a:t>
            </a:r>
            <a:endParaRPr lang="en-US" sz="2400" dirty="0">
              <a:solidFill>
                <a:schemeClr val="tx1"/>
              </a:solidFill>
              <a:latin typeface="+mn-lt"/>
            </a:endParaRPr>
          </a:p>
        </p:txBody>
      </p:sp>
      <p:pic>
        <p:nvPicPr>
          <p:cNvPr id="15" name="Picture 14" descr="Apps icons">
            <a:extLst>
              <a:ext uri="{FF2B5EF4-FFF2-40B4-BE49-F238E27FC236}">
                <a16:creationId xmlns:a16="http://schemas.microsoft.com/office/drawing/2014/main" id="{BC4CAE72-2042-48F4-B289-C85961177B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0016" y="1782962"/>
            <a:ext cx="2591025" cy="2481287"/>
          </a:xfrm>
          <a:prstGeom prst="rect">
            <a:avLst/>
          </a:prstGeom>
        </p:spPr>
      </p:pic>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pt-BR" sz="2400" dirty="0">
                <a:solidFill>
                  <a:schemeClr val="tx1"/>
                </a:solidFill>
                <a:latin typeface="+mn-lt"/>
              </a:rPr>
              <a:t>Quer disponibilizar o sistema de segurados por meio de aplicativos da Web e móveis sem VPN</a:t>
            </a:r>
            <a:r>
              <a:rPr lang="en-US" sz="2400" dirty="0">
                <a:solidFill>
                  <a:schemeClr val="tx1"/>
                </a:solidFill>
                <a:latin typeface="+mn-lt"/>
              </a:rPr>
              <a:t>.</a:t>
            </a: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Decorative Image&#10;&#10;Speech">
            <a:extLst>
              <a:ext uri="{FF2B5EF4-FFF2-40B4-BE49-F238E27FC236}">
                <a16:creationId xmlns:a16="http://schemas.microsoft.com/office/drawing/2014/main" id="{3DE8D0BF-B10C-46F0-9953-CFE8085C0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498" y="475963"/>
            <a:ext cx="10793595" cy="6359445"/>
          </a:xfrm>
          <a:prstGeom prst="rect">
            <a:avLst/>
          </a:prstGeom>
          <a:effectLst>
            <a:outerShdw blurRad="76200" dir="18900000" sy="23000" kx="-1200000" algn="bl" rotWithShape="0">
              <a:prstClr val="black">
                <a:alpha val="20000"/>
              </a:prstClr>
            </a:outerShdw>
          </a:effectLst>
        </p:spPr>
      </p:pic>
      <p:sp>
        <p:nvSpPr>
          <p:cNvPr id="3" name="Content Placeholder 2"/>
          <p:cNvSpPr>
            <a:spLocks noGrp="1"/>
          </p:cNvSpPr>
          <p:nvPr>
            <p:ph type="body" sz="quarter" idx="10"/>
          </p:nvPr>
        </p:nvSpPr>
        <p:spPr>
          <a:xfrm>
            <a:off x="1289324" y="1846450"/>
            <a:ext cx="7413559" cy="2927729"/>
          </a:xfrm>
        </p:spPr>
        <p:txBody>
          <a:bodyPr>
            <a:normAutofit lnSpcReduction="10000"/>
          </a:bodyPr>
          <a:lstStyle/>
          <a:p>
            <a:pPr marL="0" indent="0">
              <a:buNone/>
            </a:pPr>
            <a:r>
              <a:rPr lang="pt-BR" sz="2400" dirty="0">
                <a:solidFill>
                  <a:schemeClr val="tx1"/>
                </a:solidFill>
                <a:latin typeface="+mn-lt"/>
              </a:rPr>
              <a:t>Gostaríamos de garantir que nosso banco de dados não seja sobrecarregado, mostre um painel com estatísticas do usuário, permita que não desenvolvedores de outros departamentos façam aplicativos móveis e aprimore a segurança protegendo os segredos dos aplicativos.</a:t>
            </a:r>
          </a:p>
          <a:p>
            <a:pPr marL="0" indent="0">
              <a:buNone/>
            </a:pPr>
            <a:endParaRPr lang="pt-BR" sz="2400" dirty="0">
              <a:solidFill>
                <a:schemeClr val="tx1"/>
              </a:solidFill>
              <a:latin typeface="+mn-lt"/>
            </a:endParaRPr>
          </a:p>
          <a:p>
            <a:pPr marL="0" indent="0">
              <a:buNone/>
            </a:pPr>
            <a:r>
              <a:rPr lang="pt-BR" sz="2400" dirty="0">
                <a:solidFill>
                  <a:schemeClr val="tx1"/>
                </a:solidFill>
                <a:latin typeface="+mn-lt"/>
              </a:rPr>
              <a:t>Você pode nos ajudar a fazer isso?</a:t>
            </a:r>
            <a:endParaRPr lang="en-US" sz="2400" dirty="0">
              <a:solidFill>
                <a:schemeClr val="tx1"/>
              </a:solidFill>
              <a:latin typeface="+mn-lt"/>
            </a:endParaRPr>
          </a:p>
        </p:txBody>
      </p:sp>
      <p:pic>
        <p:nvPicPr>
          <p:cNvPr id="9" name="Graphic 8" descr="Bar chart icon">
            <a:extLst>
              <a:ext uri="{FF2B5EF4-FFF2-40B4-BE49-F238E27FC236}">
                <a16:creationId xmlns:a16="http://schemas.microsoft.com/office/drawing/2014/main" id="{A41136D7-1185-4475-A71D-511157010F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22904" y="835107"/>
            <a:ext cx="1443859" cy="1443859"/>
          </a:xfrm>
          <a:prstGeom prst="rect">
            <a:avLst/>
          </a:prstGeom>
        </p:spPr>
      </p:pic>
      <p:pic>
        <p:nvPicPr>
          <p:cNvPr id="11" name="Graphic 10" descr="Puzzle icon">
            <a:extLst>
              <a:ext uri="{FF2B5EF4-FFF2-40B4-BE49-F238E27FC236}">
                <a16:creationId xmlns:a16="http://schemas.microsoft.com/office/drawing/2014/main" id="{5EC81EF3-59AB-4538-A02A-1857882224B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00771" y="2724166"/>
            <a:ext cx="1288126" cy="1288126"/>
          </a:xfrm>
          <a:prstGeom prst="rect">
            <a:avLst/>
          </a:prstGeom>
        </p:spPr>
      </p:pic>
      <p:pic>
        <p:nvPicPr>
          <p:cNvPr id="7" name="Graphic 6" descr="Eye icon">
            <a:extLst>
              <a:ext uri="{FF2B5EF4-FFF2-40B4-BE49-F238E27FC236}">
                <a16:creationId xmlns:a16="http://schemas.microsoft.com/office/drawing/2014/main" id="{7C1C5C99-011D-4C0D-9142-F28D489748B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71095" y="4249202"/>
            <a:ext cx="1347479" cy="1347479"/>
          </a:xfrm>
          <a:prstGeom prst="rect">
            <a:avLst/>
          </a:prstGeom>
        </p:spPr>
      </p:pic>
      <p:sp>
        <p:nvSpPr>
          <p:cNvPr id="6" name="Título 5">
            <a:extLst>
              <a:ext uri="{FF2B5EF4-FFF2-40B4-BE49-F238E27FC236}">
                <a16:creationId xmlns:a16="http://schemas.microsoft.com/office/drawing/2014/main" id="{1319801C-2876-40F4-BFAD-EA2F2F173A79}"/>
              </a:ext>
            </a:extLst>
          </p:cNvPr>
          <p:cNvSpPr>
            <a:spLocks noGrp="1"/>
          </p:cNvSpPr>
          <p:nvPr>
            <p:ph type="title"/>
          </p:nvPr>
        </p:nvSpPr>
        <p:spPr/>
        <p:txBody>
          <a:bodyPr/>
          <a:lstStyle/>
          <a:p>
            <a:r>
              <a:rPr lang="en-US" sz="4800" dirty="0" err="1">
                <a:solidFill>
                  <a:schemeClr val="tx1"/>
                </a:solidFill>
                <a:cs typeface="Segoe UI" panose="020B0502040204020203" pitchFamily="34" charset="0"/>
              </a:rPr>
              <a:t>Situação</a:t>
            </a:r>
            <a:r>
              <a:rPr lang="en-US" sz="4800" dirty="0">
                <a:solidFill>
                  <a:schemeClr val="tx1"/>
                </a:solidFill>
                <a:cs typeface="Segoe UI" panose="020B0502040204020203" pitchFamily="34" charset="0"/>
              </a:rPr>
              <a:t> do </a:t>
            </a:r>
            <a:r>
              <a:rPr lang="en-US" sz="4800" dirty="0" err="1">
                <a:solidFill>
                  <a:schemeClr val="tx1"/>
                </a:solidFill>
                <a:cs typeface="Segoe UI" panose="020B0502040204020203" pitchFamily="34" charset="0"/>
              </a:rPr>
              <a:t>cliente</a:t>
            </a:r>
            <a:r>
              <a:rPr lang="en-US" sz="4800" dirty="0">
                <a:solidFill>
                  <a:schemeClr val="tx1"/>
                </a:solidFill>
                <a:cs typeface="Segoe UI" panose="020B0502040204020203" pitchFamily="34" charset="0"/>
              </a:rPr>
              <a:t> - 4</a:t>
            </a:r>
            <a:br>
              <a:rPr lang="en-US" dirty="0">
                <a:solidFill>
                  <a:schemeClr val="tx1"/>
                </a:solidFill>
                <a:latin typeface="Segoe UI" panose="020B0502040204020203" pitchFamily="34" charset="0"/>
              </a:rPr>
            </a:br>
            <a:endParaRPr lang="pt-BR" dirty="0"/>
          </a:p>
        </p:txBody>
      </p:sp>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err="1">
                <a:solidFill>
                  <a:schemeClr val="tx1"/>
                </a:solidFill>
                <a:cs typeface="Segoe UI" panose="020B0502040204020203" pitchFamily="34" charset="0"/>
              </a:rPr>
              <a:t>Necessidades</a:t>
            </a:r>
            <a:r>
              <a:rPr lang="en-US" sz="4900" dirty="0">
                <a:solidFill>
                  <a:schemeClr val="tx1"/>
                </a:solidFill>
                <a:cs typeface="Segoe UI" panose="020B0502040204020203" pitchFamily="34" charset="0"/>
              </a:rPr>
              <a:t> do </a:t>
            </a:r>
            <a:r>
              <a:rPr lang="en-US" sz="4900" dirty="0" err="1">
                <a:solidFill>
                  <a:schemeClr val="tx1"/>
                </a:solidFill>
                <a:cs typeface="Segoe UI" panose="020B0502040204020203" pitchFamily="34" charset="0"/>
              </a:rPr>
              <a:t>cliente</a:t>
            </a:r>
            <a:r>
              <a:rPr lang="en-US" sz="4900" dirty="0">
                <a:solidFill>
                  <a:schemeClr val="tx1"/>
                </a:solidFill>
                <a:cs typeface="Segoe UI" panose="020B0502040204020203" pitchFamily="34" charset="0"/>
              </a:rPr>
              <a:t> - 5</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97042"/>
            <a:ext cx="9701856" cy="4572922"/>
          </a:xfrm>
        </p:spPr>
        <p:txBody>
          <a:bodyPr>
            <a:normAutofit fontScale="85000" lnSpcReduction="20000"/>
          </a:bodyPr>
          <a:lstStyle/>
          <a:p>
            <a:pPr lvl="1"/>
            <a:r>
              <a:rPr lang="pt-BR" sz="3600" dirty="0">
                <a:solidFill>
                  <a:schemeClr val="tx1"/>
                </a:solidFill>
                <a:latin typeface="Segoe UI Semilight" panose="020B0402040204020203" pitchFamily="34" charset="0"/>
                <a:cs typeface="Segoe UI Semilight" panose="020B0402040204020203" pitchFamily="34" charset="0"/>
              </a:rPr>
              <a:t>Modernize nossa arquitetura</a:t>
            </a:r>
          </a:p>
          <a:p>
            <a:pPr lvl="1"/>
            <a:r>
              <a:rPr lang="pt-BR" sz="3600" dirty="0">
                <a:solidFill>
                  <a:schemeClr val="tx1"/>
                </a:solidFill>
                <a:latin typeface="Segoe UI Semilight" panose="020B0402040204020203" pitchFamily="34" charset="0"/>
                <a:cs typeface="Segoe UI Semilight" panose="020B0402040204020203" pitchFamily="34" charset="0"/>
              </a:rPr>
              <a:t>Ir para celular</a:t>
            </a:r>
          </a:p>
          <a:p>
            <a:pPr lvl="1"/>
            <a:r>
              <a:rPr lang="pt-BR" sz="3600" dirty="0">
                <a:solidFill>
                  <a:schemeClr val="tx1"/>
                </a:solidFill>
                <a:latin typeface="Segoe UI Semilight" panose="020B0402040204020203" pitchFamily="34" charset="0"/>
                <a:cs typeface="Segoe UI Semilight" panose="020B0402040204020203" pitchFamily="34" charset="0"/>
              </a:rPr>
              <a:t>Permitir que funcionários não desenvolvedores criem aplicativos</a:t>
            </a:r>
          </a:p>
          <a:p>
            <a:pPr lvl="1"/>
            <a:r>
              <a:rPr lang="pt-BR" sz="3600" dirty="0">
                <a:solidFill>
                  <a:schemeClr val="tx1"/>
                </a:solidFill>
                <a:latin typeface="Segoe UI Semilight" panose="020B0402040204020203" pitchFamily="34" charset="0"/>
                <a:cs typeface="Segoe UI Semilight" panose="020B0402040204020203" pitchFamily="34" charset="0"/>
              </a:rPr>
              <a:t>Melhore o gerenciamento de segredos de aplicativos</a:t>
            </a:r>
          </a:p>
          <a:p>
            <a:pPr lvl="1"/>
            <a:r>
              <a:rPr lang="pt-BR" sz="3600" dirty="0">
                <a:solidFill>
                  <a:schemeClr val="tx1"/>
                </a:solidFill>
                <a:latin typeface="Segoe UI Semilight" panose="020B0402040204020203" pitchFamily="34" charset="0"/>
                <a:cs typeface="Segoe UI Semilight" panose="020B0402040204020203" pitchFamily="34" charset="0"/>
              </a:rPr>
              <a:t>Adicionar pesquisa cognitiva</a:t>
            </a:r>
          </a:p>
          <a:p>
            <a:pPr lvl="1"/>
            <a:r>
              <a:rPr lang="pt-BR" sz="3600" dirty="0">
                <a:solidFill>
                  <a:schemeClr val="tx1"/>
                </a:solidFill>
                <a:latin typeface="Segoe UI Semilight" panose="020B0402040204020203" pitchFamily="34" charset="0"/>
                <a:cs typeface="Segoe UI Semilight" panose="020B0402040204020203" pitchFamily="34" charset="0"/>
              </a:rPr>
              <a:t>Use tecnologias de API sem servidor</a:t>
            </a:r>
          </a:p>
          <a:p>
            <a:pPr lvl="1"/>
            <a:r>
              <a:rPr lang="pt-BR" sz="3600" dirty="0">
                <a:solidFill>
                  <a:schemeClr val="tx1"/>
                </a:solidFill>
                <a:latin typeface="Segoe UI Semilight" panose="020B0402040204020203" pitchFamily="34" charset="0"/>
                <a:cs typeface="Segoe UI Semilight" panose="020B0402040204020203" pitchFamily="34" charset="0"/>
              </a:rPr>
              <a:t>Migrar para o serviço de banco de dados SQL totalmente gerenciado</a:t>
            </a:r>
          </a:p>
          <a:p>
            <a:pPr lvl="1"/>
            <a:r>
              <a:rPr lang="pt-BR" sz="3600" dirty="0">
                <a:solidFill>
                  <a:schemeClr val="tx1"/>
                </a:solidFill>
                <a:latin typeface="Segoe UI Semilight" panose="020B0402040204020203" pitchFamily="34" charset="0"/>
                <a:cs typeface="Segoe UI Semilight" panose="020B0402040204020203" pitchFamily="34" charset="0"/>
              </a:rPr>
              <a:t>Adicione cache à nossa solução</a:t>
            </a:r>
            <a:endParaRPr lang="en-US" sz="3600" dirty="0">
              <a:solidFill>
                <a:schemeClr val="tx1"/>
              </a:solidFill>
              <a:latin typeface="Segoe UI Semilight" panose="020B0402040204020203" pitchFamily="34" charset="0"/>
              <a:cs typeface="Segoe UI Semilight" panose="020B0402040204020203" pitchFamily="34" charset="0"/>
            </a:endParaRPr>
          </a:p>
        </p:txBody>
      </p:sp>
      <p:pic>
        <p:nvPicPr>
          <p:cNvPr id="5" name="Picture 4" descr="Contoso Insurance logo" title="Contoso Insurance logo">
            <a:extLst>
              <a:ext uri="{FF2B5EF4-FFF2-40B4-BE49-F238E27FC236}">
                <a16:creationId xmlns:a16="http://schemas.microsoft.com/office/drawing/2014/main" id="{EC3AF1FC-904F-45B4-B889-E582F43AF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3514" y="289511"/>
            <a:ext cx="1524000" cy="1524000"/>
          </a:xfrm>
          <a:prstGeom prst="rect">
            <a:avLst/>
          </a:prstGeom>
        </p:spPr>
      </p:pic>
      <p:pic>
        <p:nvPicPr>
          <p:cNvPr id="13" name="Graphic 12" descr="Mobile device icon">
            <a:extLst>
              <a:ext uri="{FF2B5EF4-FFF2-40B4-BE49-F238E27FC236}">
                <a16:creationId xmlns:a16="http://schemas.microsoft.com/office/drawing/2014/main" id="{31B50B0C-C074-4091-B6D7-15CEE888267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71096" y="2308845"/>
            <a:ext cx="914400" cy="914400"/>
          </a:xfrm>
          <a:prstGeom prst="rect">
            <a:avLst/>
          </a:prstGeom>
        </p:spPr>
      </p:pic>
      <p:pic>
        <p:nvPicPr>
          <p:cNvPr id="9" name="Graphic 8" descr="Tools icon">
            <a:extLst>
              <a:ext uri="{FF2B5EF4-FFF2-40B4-BE49-F238E27FC236}">
                <a16:creationId xmlns:a16="http://schemas.microsoft.com/office/drawing/2014/main" id="{89FEF95B-601C-4168-8437-381D7F5D664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48088" y="2308845"/>
            <a:ext cx="914400" cy="914400"/>
          </a:xfrm>
          <a:prstGeom prst="rect">
            <a:avLst/>
          </a:prstGeom>
        </p:spPr>
      </p:pic>
      <p:pic>
        <p:nvPicPr>
          <p:cNvPr id="7" name="Graphic 6" descr="Key icon">
            <a:extLst>
              <a:ext uri="{FF2B5EF4-FFF2-40B4-BE49-F238E27FC236}">
                <a16:creationId xmlns:a16="http://schemas.microsoft.com/office/drawing/2014/main" id="{5438B829-CEFC-413B-B15B-DDA2452C80C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90888" y="3471579"/>
            <a:ext cx="914400" cy="914400"/>
          </a:xfrm>
          <a:prstGeom prst="rect">
            <a:avLst/>
          </a:prstGeom>
        </p:spPr>
      </p:pic>
      <p:pic>
        <p:nvPicPr>
          <p:cNvPr id="11" name="Graphic 10" descr="Search icon">
            <a:extLst>
              <a:ext uri="{FF2B5EF4-FFF2-40B4-BE49-F238E27FC236}">
                <a16:creationId xmlns:a16="http://schemas.microsoft.com/office/drawing/2014/main" id="{7AAEC09D-AC5D-4276-B73B-F792901F31A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25911" y="4342914"/>
            <a:ext cx="914400" cy="914400"/>
          </a:xfrm>
          <a:prstGeom prst="rect">
            <a:avLst/>
          </a:prstGeom>
        </p:spPr>
      </p:pic>
      <p:pic>
        <p:nvPicPr>
          <p:cNvPr id="15" name="Graphic 14" descr="Database icon">
            <a:extLst>
              <a:ext uri="{FF2B5EF4-FFF2-40B4-BE49-F238E27FC236}">
                <a16:creationId xmlns:a16="http://schemas.microsoft.com/office/drawing/2014/main" id="{6A79573E-C9C2-4F4F-9748-2E1239AAB63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25911" y="5271941"/>
            <a:ext cx="914400" cy="914400"/>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err="1">
                <a:solidFill>
                  <a:schemeClr val="tx1"/>
                </a:solidFill>
                <a:cs typeface="Segoe UI" panose="020B0502040204020203" pitchFamily="34" charset="0"/>
              </a:rPr>
              <a:t>Objeções</a:t>
            </a:r>
            <a:r>
              <a:rPr lang="en-US" sz="4900" dirty="0">
                <a:solidFill>
                  <a:schemeClr val="tx1"/>
                </a:solidFill>
                <a:cs typeface="Segoe UI" panose="020B0502040204020203" pitchFamily="34" charset="0"/>
              </a:rPr>
              <a:t> do </a:t>
            </a:r>
            <a:r>
              <a:rPr lang="en-US" sz="4900" dirty="0" err="1">
                <a:solidFill>
                  <a:schemeClr val="tx1"/>
                </a:solidFill>
                <a:cs typeface="Segoe UI" panose="020B0502040204020203" pitchFamily="34" charset="0"/>
              </a:rPr>
              <a:t>cliente</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fontScale="70000" lnSpcReduction="20000"/>
          </a:bodyPr>
          <a:lstStyle/>
          <a:p>
            <a:pPr lvl="1"/>
            <a:r>
              <a:rPr lang="pt-BR" sz="3600" dirty="0">
                <a:solidFill>
                  <a:schemeClr val="tx1"/>
                </a:solidFill>
                <a:latin typeface="Segoe UI Semilight" panose="020B0402040204020203" pitchFamily="34" charset="0"/>
                <a:cs typeface="Segoe UI Semilight" panose="020B0402040204020203" pitchFamily="34" charset="0"/>
              </a:rPr>
              <a:t>Como podemos automatizar nossos processos?</a:t>
            </a:r>
          </a:p>
          <a:p>
            <a:pPr lvl="1"/>
            <a:endParaRPr lang="pt-BR" sz="3600" dirty="0">
              <a:solidFill>
                <a:schemeClr val="tx1"/>
              </a:solidFill>
              <a:latin typeface="Segoe UI Semilight" panose="020B0402040204020203" pitchFamily="34" charset="0"/>
              <a:cs typeface="Segoe UI Semilight" panose="020B0402040204020203" pitchFamily="34" charset="0"/>
            </a:endParaRPr>
          </a:p>
          <a:p>
            <a:pPr lvl="1"/>
            <a:r>
              <a:rPr lang="pt-BR" sz="3600" dirty="0">
                <a:solidFill>
                  <a:schemeClr val="tx1"/>
                </a:solidFill>
                <a:latin typeface="Segoe UI Semilight" panose="020B0402040204020203" pitchFamily="34" charset="0"/>
                <a:cs typeface="Segoe UI Semilight" panose="020B0402040204020203" pitchFamily="34" charset="0"/>
              </a:rPr>
              <a:t>O Microsoft </a:t>
            </a:r>
            <a:r>
              <a:rPr lang="pt-BR" sz="3600" dirty="0" err="1">
                <a:solidFill>
                  <a:schemeClr val="tx1"/>
                </a:solidFill>
                <a:latin typeface="Segoe UI Semilight" panose="020B0402040204020203" pitchFamily="34" charset="0"/>
                <a:cs typeface="Segoe UI Semilight" panose="020B0402040204020203" pitchFamily="34" charset="0"/>
              </a:rPr>
              <a:t>Flow</a:t>
            </a:r>
            <a:r>
              <a:rPr lang="pt-BR" sz="3600" dirty="0">
                <a:solidFill>
                  <a:schemeClr val="tx1"/>
                </a:solidFill>
                <a:latin typeface="Segoe UI Semilight" panose="020B0402040204020203" pitchFamily="34" charset="0"/>
                <a:cs typeface="Segoe UI Semilight" panose="020B0402040204020203" pitchFamily="34" charset="0"/>
              </a:rPr>
              <a:t> substituirá os </a:t>
            </a:r>
            <a:r>
              <a:rPr lang="pt-BR" sz="3600" dirty="0" err="1">
                <a:solidFill>
                  <a:schemeClr val="tx1"/>
                </a:solidFill>
                <a:latin typeface="Segoe UI Semilight" panose="020B0402040204020203" pitchFamily="34" charset="0"/>
                <a:cs typeface="Segoe UI Semilight" panose="020B0402040204020203" pitchFamily="34" charset="0"/>
              </a:rPr>
              <a:t>Logic</a:t>
            </a:r>
            <a:r>
              <a:rPr lang="pt-BR" sz="3600" dirty="0">
                <a:solidFill>
                  <a:schemeClr val="tx1"/>
                </a:solidFill>
                <a:latin typeface="Segoe UI Semilight" panose="020B0402040204020203" pitchFamily="34" charset="0"/>
                <a:cs typeface="Segoe UI Semilight" panose="020B0402040204020203" pitchFamily="34" charset="0"/>
              </a:rPr>
              <a:t> Apps?</a:t>
            </a:r>
          </a:p>
          <a:p>
            <a:pPr lvl="1"/>
            <a:endParaRPr lang="pt-BR" sz="3600" dirty="0">
              <a:solidFill>
                <a:schemeClr val="tx1"/>
              </a:solidFill>
              <a:latin typeface="Segoe UI Semilight" panose="020B0402040204020203" pitchFamily="34" charset="0"/>
              <a:cs typeface="Segoe UI Semilight" panose="020B0402040204020203" pitchFamily="34" charset="0"/>
            </a:endParaRPr>
          </a:p>
          <a:p>
            <a:pPr lvl="1"/>
            <a:r>
              <a:rPr lang="pt-BR" sz="3600" dirty="0">
                <a:solidFill>
                  <a:schemeClr val="tx1"/>
                </a:solidFill>
                <a:latin typeface="Segoe UI Semilight" panose="020B0402040204020203" pitchFamily="34" charset="0"/>
                <a:cs typeface="Segoe UI Semilight" panose="020B0402040204020203" pitchFamily="34" charset="0"/>
              </a:rPr>
              <a:t>Existe realmente uma maneira de armazenar com segurança segredos de aplicativos na nuvem?</a:t>
            </a:r>
          </a:p>
          <a:p>
            <a:pPr lvl="1"/>
            <a:endParaRPr lang="pt-BR" sz="3600" dirty="0">
              <a:solidFill>
                <a:schemeClr val="tx1"/>
              </a:solidFill>
              <a:latin typeface="Segoe UI Semilight" panose="020B0402040204020203" pitchFamily="34" charset="0"/>
              <a:cs typeface="Segoe UI Semilight" panose="020B0402040204020203" pitchFamily="34" charset="0"/>
            </a:endParaRPr>
          </a:p>
          <a:p>
            <a:pPr lvl="1"/>
            <a:r>
              <a:rPr lang="pt-BR" sz="3600" dirty="0">
                <a:solidFill>
                  <a:schemeClr val="tx1"/>
                </a:solidFill>
                <a:latin typeface="Segoe UI Semilight" panose="020B0402040204020203" pitchFamily="34" charset="0"/>
                <a:cs typeface="Segoe UI Semilight" panose="020B0402040204020203" pitchFamily="34" charset="0"/>
              </a:rPr>
              <a:t>Não temos todos os recursos SQL disponíveis para nós na nuvem.</a:t>
            </a:r>
          </a:p>
          <a:p>
            <a:pPr lvl="1"/>
            <a:endParaRPr lang="pt-BR" sz="3600" dirty="0">
              <a:solidFill>
                <a:schemeClr val="tx1"/>
              </a:solidFill>
              <a:latin typeface="Segoe UI Semilight" panose="020B0402040204020203" pitchFamily="34" charset="0"/>
              <a:cs typeface="Segoe UI Semilight" panose="020B0402040204020203" pitchFamily="34" charset="0"/>
            </a:endParaRPr>
          </a:p>
          <a:p>
            <a:pPr lvl="1"/>
            <a:r>
              <a:rPr lang="pt-BR" sz="3600" dirty="0">
                <a:solidFill>
                  <a:schemeClr val="tx1"/>
                </a:solidFill>
                <a:latin typeface="Segoe UI Semilight" panose="020B0402040204020203" pitchFamily="34" charset="0"/>
                <a:cs typeface="Segoe UI Semilight" panose="020B0402040204020203" pitchFamily="34" charset="0"/>
              </a:rPr>
              <a:t>Nosso inventário de API aumentará e estamos preocupados com a melhor maneira de gerenciar isso.</a:t>
            </a:r>
          </a:p>
          <a:p>
            <a:pPr lvl="1"/>
            <a:endParaRPr lang="pt-BR" sz="3600" dirty="0">
              <a:solidFill>
                <a:schemeClr val="tx1"/>
              </a:solidFill>
              <a:latin typeface="Segoe UI Semilight" panose="020B0402040204020203" pitchFamily="34" charset="0"/>
              <a:cs typeface="Segoe UI Semilight" panose="020B0402040204020203" pitchFamily="34" charset="0"/>
            </a:endParaRPr>
          </a:p>
          <a:p>
            <a:pPr lvl="1"/>
            <a:r>
              <a:rPr lang="pt-BR" sz="3600" dirty="0">
                <a:solidFill>
                  <a:schemeClr val="tx1"/>
                </a:solidFill>
                <a:latin typeface="Segoe UI Semilight" panose="020B0402040204020203" pitchFamily="34" charset="0"/>
                <a:cs typeface="Segoe UI Semilight" panose="020B0402040204020203" pitchFamily="34" charset="0"/>
              </a:rPr>
              <a:t>Quer entender como escolher o .NET framework correto</a:t>
            </a:r>
            <a:endParaRPr lang="en-US" sz="1800" dirty="0">
              <a:solidFill>
                <a:schemeClr val="tx1"/>
              </a:solidFill>
            </a:endParaRPr>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3291</Words>
  <Application>Microsoft Office PowerPoint</Application>
  <PresentationFormat>Widescreen</PresentationFormat>
  <Paragraphs>244</Paragraphs>
  <Slides>28</Slides>
  <Notes>28</Notes>
  <HiddenSlides>0</HiddenSlides>
  <MMClips>0</MMClips>
  <ScaleCrop>false</ScaleCrop>
  <HeadingPairs>
    <vt:vector size="6" baseType="variant">
      <vt:variant>
        <vt:lpstr>Fontes usadas</vt:lpstr>
      </vt:variant>
      <vt:variant>
        <vt:i4>7</vt:i4>
      </vt:variant>
      <vt:variant>
        <vt:lpstr>Tema</vt:lpstr>
      </vt:variant>
      <vt:variant>
        <vt:i4>2</vt:i4>
      </vt:variant>
      <vt:variant>
        <vt:lpstr>Títulos de slides</vt:lpstr>
      </vt:variant>
      <vt:variant>
        <vt:i4>28</vt:i4>
      </vt:variant>
    </vt:vector>
  </HeadingPairs>
  <TitlesOfParts>
    <vt:vector size="37" baseType="lpstr">
      <vt:lpstr>Arial</vt:lpstr>
      <vt:lpstr>Calibri</vt:lpstr>
      <vt:lpstr>Consolas</vt:lpstr>
      <vt:lpstr>Segoe UI</vt:lpstr>
      <vt:lpstr>Segoe UI Light</vt:lpstr>
      <vt:lpstr>Segoe UI Semilight</vt:lpstr>
      <vt:lpstr>Wingdings</vt:lpstr>
      <vt:lpstr>2_Server and Cloud 2013</vt:lpstr>
      <vt:lpstr>C+E Readiness Template</vt:lpstr>
      <vt:lpstr>Modernização de aplicativos</vt:lpstr>
      <vt:lpstr>Resumo e objetivos de aprendizagem</vt:lpstr>
      <vt:lpstr>Etapa 1: revise o estudo de caso do cliente</vt:lpstr>
      <vt:lpstr>Situação do cliente</vt:lpstr>
      <vt:lpstr>Situação do cliente - 2 </vt:lpstr>
      <vt:lpstr>Situação do cliente - 3 </vt:lpstr>
      <vt:lpstr>Situação do cliente - 4 </vt:lpstr>
      <vt:lpstr>Necessidades do cliente - 5</vt:lpstr>
      <vt:lpstr>Objeções do cliente</vt:lpstr>
      <vt:lpstr>Cenários comuns</vt:lpstr>
      <vt:lpstr>Etapa 2: projetar a solução</vt:lpstr>
      <vt:lpstr>Etapa 3: apresentar a solução</vt:lpstr>
      <vt:lpstr>Encerramento</vt:lpstr>
      <vt:lpstr>Público-alvo preferido </vt:lpstr>
      <vt:lpstr>Solução preferida</vt:lpstr>
      <vt:lpstr>Solução preferida - 2 </vt:lpstr>
      <vt:lpstr>Solução preferida - 3 </vt:lpstr>
      <vt:lpstr>Solução preferida - 4 </vt:lpstr>
      <vt:lpstr>Solução preferida - 5 </vt:lpstr>
      <vt:lpstr>Solução preferida - 6</vt:lpstr>
      <vt:lpstr>Solução preferida - 7 </vt:lpstr>
      <vt:lpstr>Solução preferida - 8 </vt:lpstr>
      <vt:lpstr>Solução preferida - 9</vt:lpstr>
      <vt:lpstr>Solução preferida - 10</vt:lpstr>
      <vt:lpstr>Solução preferida - 11</vt:lpstr>
      <vt:lpstr>Tratamento preferencial de objeções</vt:lpstr>
      <vt:lpstr>Feedback do cliente</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2020-07-20T01:57:23Z</dcterms:modified>
</cp:coreProperties>
</file>